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310" r:id="rId5"/>
    <p:sldId id="259" r:id="rId6"/>
    <p:sldId id="262" r:id="rId7"/>
    <p:sldId id="261" r:id="rId8"/>
    <p:sldId id="263" r:id="rId9"/>
    <p:sldId id="265" r:id="rId10"/>
    <p:sldId id="267" r:id="rId11"/>
    <p:sldId id="268" r:id="rId12"/>
    <p:sldId id="269" r:id="rId13"/>
    <p:sldId id="277" r:id="rId14"/>
    <p:sldId id="266" r:id="rId15"/>
    <p:sldId id="311" r:id="rId16"/>
    <p:sldId id="313" r:id="rId17"/>
    <p:sldId id="314" r:id="rId18"/>
    <p:sldId id="272" r:id="rId19"/>
    <p:sldId id="316" r:id="rId20"/>
    <p:sldId id="273" r:id="rId21"/>
    <p:sldId id="317" r:id="rId22"/>
    <p:sldId id="318" r:id="rId23"/>
    <p:sldId id="322" r:id="rId24"/>
    <p:sldId id="323" r:id="rId25"/>
    <p:sldId id="324" r:id="rId26"/>
    <p:sldId id="276" r:id="rId27"/>
    <p:sldId id="325" r:id="rId28"/>
    <p:sldId id="326" r:id="rId29"/>
    <p:sldId id="327" r:id="rId30"/>
    <p:sldId id="328" r:id="rId31"/>
    <p:sldId id="275" r:id="rId32"/>
    <p:sldId id="279" r:id="rId33"/>
    <p:sldId id="281" r:id="rId34"/>
    <p:sldId id="284" r:id="rId35"/>
    <p:sldId id="285" r:id="rId36"/>
    <p:sldId id="282" r:id="rId37"/>
    <p:sldId id="280" r:id="rId38"/>
    <p:sldId id="283" r:id="rId39"/>
    <p:sldId id="287" r:id="rId40"/>
    <p:sldId id="286" r:id="rId41"/>
    <p:sldId id="288" r:id="rId42"/>
    <p:sldId id="289" r:id="rId43"/>
    <p:sldId id="290" r:id="rId44"/>
    <p:sldId id="291" r:id="rId45"/>
    <p:sldId id="292" r:id="rId46"/>
    <p:sldId id="294" r:id="rId47"/>
    <p:sldId id="295" r:id="rId48"/>
    <p:sldId id="296" r:id="rId49"/>
    <p:sldId id="297" r:id="rId50"/>
    <p:sldId id="298" r:id="rId51"/>
    <p:sldId id="299" r:id="rId52"/>
    <p:sldId id="301" r:id="rId53"/>
    <p:sldId id="302" r:id="rId54"/>
    <p:sldId id="309" r:id="rId55"/>
    <p:sldId id="304" r:id="rId56"/>
    <p:sldId id="305" r:id="rId57"/>
    <p:sldId id="306" r:id="rId58"/>
    <p:sldId id="307" r:id="rId59"/>
    <p:sldId id="308" r:id="rId60"/>
    <p:sldId id="300" r:id="rId61"/>
    <p:sldId id="271" r:id="rId6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5"/>
    <p:restoredTop sz="85374"/>
  </p:normalViewPr>
  <p:slideViewPr>
    <p:cSldViewPr snapToGrid="0" snapToObjects="1">
      <p:cViewPr varScale="1">
        <p:scale>
          <a:sx n="108" d="100"/>
          <a:sy n="108" d="100"/>
        </p:scale>
        <p:origin x="28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334AC8-5CA8-0749-AC2F-E7026DE163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8681B-2023-5441-B644-6E74D10306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B372C5-75F5-5740-8CA2-0235B410D3A1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0ED6A3-D609-FA47-9E2B-A8AE33CD5C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8F2C81-B853-4047-9A9F-539A7D586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5B3C8-5E00-664F-A45F-35995E0DF6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3FE63-341D-9846-8E54-1F6A53B03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CA7555-8055-6641-9BCA-28BC7E16B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E9EA158A-7711-134F-B0A0-8DAD0E265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2FDBFE5C-E88E-214C-A1AE-E56C19806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Notice the approximation occurs here 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559AF937-2036-524F-94F4-821016010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D2F2F3-C61B-EA42-A011-6EEA0AB1B07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28D26FB-24DE-AC49-89BC-88DADF07D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3F7C082-6F2A-F64A-82BF-A5E102961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Widening is where most approximation occurs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60277AB-3F33-BB41-B06F-E9741890B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174462-2EF1-8D49-97F8-13A7259EB64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62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28D26FB-24DE-AC49-89BC-88DADF07D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3F7C082-6F2A-F64A-82BF-A5E102961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Widening is where most approximation occurs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60277AB-3F33-BB41-B06F-E9741890B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174462-2EF1-8D49-97F8-13A7259EB64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15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28D26FB-24DE-AC49-89BC-88DADF07D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3F7C082-6F2A-F64A-82BF-A5E102961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Widening is where most approximation occurs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60277AB-3F33-BB41-B06F-E9741890B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174462-2EF1-8D49-97F8-13A7259EB64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6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BD6CAFC5-2C8A-BF41-97B3-6445EE2DF6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67DB6EA4-D859-E548-878D-D59713AED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 this case, only 1 point , that is {x=10}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593330AD-D600-C148-A2AD-811ECF3B3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1CE76B-4802-DD44-98AD-3CE1C12FE3A6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CD1C5DDD-1C6B-2745-9225-E9AFF26803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91701799-A8A7-B944-9D78-0C4DD37A10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 this case,  {(x=10,y=5)}  only 1 point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Ok from now on I will just write   x &lt;= c   which represents  x – v1 &lt;= c  and  -x &lt;= c  for  v1 &lt;= c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ADFB289-EF5B-8B49-A136-D4988AC75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B0E2E2-7ADE-534E-9751-2216E0E9F3D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C3D8DA07-8499-944D-9727-818EB4EC9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CEC9B5E1-8B65-6A48-9490-7E782C0A1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This abstract domain is now a region !  A set of many points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F09B36B0-8A90-AE45-94F8-2D9C470EA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3D5C55-33BD-A246-87E6-155C5A07AC7F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5175063B-D044-4540-AAE7-0FEAA69F52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32ED63D7-7A51-8544-A57A-1DD94DD472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59233C2E-D696-8D4E-810C-4EA776A14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D77F2-BDCB-FC4F-B80C-254DD038A58D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C63FEF9B-A576-B44F-9EE6-EDEA90EFA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9469F2BC-BACF-8144-A6AD-012CFB17E3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Exactly like Interval domain,  e.g.,  if we incrase x by 1 ,  then range increase by 1 ,  here the bound increase by 1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707936B-303C-7544-91C5-D8514AEF1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1B1853-C0B3-CB43-9ADB-DB296B643E4C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9CD8D876-2B42-A342-A344-B6F6DF5A5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BC75E3D1-C5E3-A544-9E39-1EF649712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Tighter bound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Closed under *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FC3AD0B4-59AB-2245-B15E-6B87B61A8F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F2E82F56-79E9-124D-A3E1-C56CADCA6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Tighter bound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Closed under 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A712FF47-1A5F-5A43-A9B3-D38983E4E9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9CDCE57C-CB7F-3749-9BCC-D7368C49F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Assignments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Notice the limitation of interval domain,  it abstract the fact that Y is X - 1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29D4A7F9-21C3-2741-83F1-95DF761F1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BAD870-5577-AF4C-A2EE-300AE1CD879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E599CE40-C5B0-8D4E-B51E-E616641FB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724EA12E-BCD2-CB49-B787-E35443891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Looser bound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Not necessarily Closed under 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4E22FDF7-0E0F-8042-82A3-170F754878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5A992E8D-325C-404E-B682-856318022C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Looser bound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Not necessarily Closed under *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188B6814-CF0F-D441-A131-B87C1D7DD7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76BC82EE-8150-AB4C-8F11-92A1A0DE4C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208 Mec   -- 3:30</a:t>
            </a: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7E083D04-E09C-6B42-82B3-667B8EFC8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D60285-FDC2-8C48-BC1E-6FF9B69D9F77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496B121C-C10D-564B-B29B-5F1D2EF075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416FA671-F494-364C-9327-721CCC381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Assignments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E8A7699C-1592-9D4F-A12B-7AFC7BA16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C9129C-FE75-8147-939F-8158814785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E6BE6DA-ECFC-CF42-816F-75B904FACB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10F956D-38CE-084E-B895-C33835B7BB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Operations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Here I only define the transfer function for addition,  you can do something similar with whatever you have in your language such as division, multiplication, subsection, power ,  less than,  factorial whatever  …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B90AF5C-4E2E-6B4D-9CED-7E6BA4BDF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BFB577-1ADE-2444-B97D-C0BA806B9A5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1D0EB052-A60C-C347-9F69-5DEB337EA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D7B6E539-CBDF-E14E-89FD-65DF85025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We have seen Union already --- it’s so intuitive we just accepted it  ---  Remember these slides when I say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X = 1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X = -5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X = 10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the abstract value for X is  [-5, 10]  --- how did I get this ?  Basically union [1,1] with [-5,-5], [10,10]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17464FFF-01E9-524A-801C-E3DBEBFFF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96654E-5619-1445-8ACC-EEEE825E842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1D0EB052-A60C-C347-9F69-5DEB337EA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D7B6E539-CBDF-E14E-89FD-65DF85025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We have seen Union already --- it’s so intuitive we just accepted it  ---  Remember these slides when I say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X = 1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X = -5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X = 10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And the abstract value for X is  [-5, 10]  --- how did I get this ?  Basically union [1,1] with [-5,-5], [10,10]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17464FFF-01E9-524A-801C-E3DBEBFFF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96654E-5619-1445-8ACC-EEEE825E842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39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5413562-EC94-7D4A-A6B5-1C6C2971C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2D7957F8-0248-FE4C-A531-B6A2EF9B50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Widening is where most approximation occurs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C05BB1D-0792-B04C-A5E3-9DF359C5F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61331A-AECE-1844-BAF6-1CF188C2FED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28D26FB-24DE-AC49-89BC-88DADF07D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3F7C082-6F2A-F64A-82BF-A5E102961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Widening is where most approximation occurs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60277AB-3F33-BB41-B06F-E9741890B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174462-2EF1-8D49-97F8-13A7259EB64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0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28D26FB-24DE-AC49-89BC-88DADF07D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3F7C082-6F2A-F64A-82BF-A5E102961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Widening is where most approximation occurs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60277AB-3F33-BB41-B06F-E9741890B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174462-2EF1-8D49-97F8-13A7259EB64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6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F438DD-6517-0943-9937-6C3605EA9204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FDBFF0-61AF-7247-81F1-4EB38332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3CFC-F676-5448-A945-62ACA020A29A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ED8BC6-6F63-8446-B805-46AB6A0D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D3A058-E724-8245-81A2-C0806A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13C4-47BE-5942-B12F-B51479A8C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26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FD037-7657-5D45-9C3F-F0905A8E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B6E4-8654-0E41-9F79-DB34CECE97B0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6AA1-E310-5F40-8D2D-AD241D0B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1DDB0-4B62-0E40-8A61-94CA7E06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F388-0E55-4D42-BD57-517117A1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56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CC55D-875E-5745-B7E3-D0693E82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01DE-C8D5-E84D-B550-AE6D4836949B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4F33-4840-1A4F-844A-5F12CFF9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057E3-A61A-CC4A-BE15-4909D31F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171D-C738-AD4E-AFB3-78CCA4484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63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3733800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37338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3400" y="4014788"/>
            <a:ext cx="37338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2A0359-9006-464C-AAB4-9E3D3ACE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F8AC-959D-3C47-922D-6867AF2FE799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C6E7D5-C148-5E41-A39B-875DB9F8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753599-02BB-094F-B33E-E080B638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8F6F-9039-9545-A650-4C4A6F397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7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733800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37338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3400" y="4014788"/>
            <a:ext cx="37338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CC3EF2-83D1-3E4E-8A5A-7AC4C3A5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5458E-A4F8-5046-BDDE-3ABB0C00FDF4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115933-738C-0644-A280-812F76D8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7D6535-39C1-324A-A7EB-E864D23D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5797-E72D-764F-A875-266F7906F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62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7338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37338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14788"/>
            <a:ext cx="37338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4014788"/>
            <a:ext cx="37338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87A77-C5ED-8146-8201-902F496B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CD44-FC2B-7544-A9D9-BEE43760E5B6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A4380-4217-3D4C-9CBA-8A1E32EA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AB148-5D00-CF4C-9D62-95528490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693D-C555-D54C-8E1F-6319BC3CA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9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9C6F-7DDB-2142-B254-AD0F6923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4B29-ED00-2A41-87C6-EA048FF13E42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479E-1300-0742-ABCD-EABB1A3F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072D1-FB63-A140-9A95-5FE4014C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CEF5-8AC0-5847-9FA2-0D82ACCE4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38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B25AB5-452F-7D46-B4D2-3B8673779B49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8CB82A-E786-4F4E-9805-92D008AB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B7C5-7CA2-B447-89EB-B4D71F778242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3934A5-CC7E-2546-B989-6EEA4BE5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786CB2-F37E-054C-883B-ADB9F656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B6DF-2F47-CC42-B742-E21AA3CB5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1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263092-9069-C340-B469-9493B867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47BC-A83C-7743-B111-67C1677817D3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C24FBE-A032-F543-9203-0F45646C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0E9951-BBC7-3840-A346-C796240F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7584-3AB1-064A-A8ED-49043E498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1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6A62E6-5494-B14F-A380-3AC3BC826E7E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8242818-61C5-7145-B5FA-92145529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58A6-3AC5-344A-B1DB-A37A3FF4118A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66F3209-F2D8-CA46-854A-927976A3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564A40D-EF7B-1744-8B78-E11BE271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A240-7A8F-D547-9797-702456DE4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108FFF-D7FA-CD48-8011-E7A69329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42D8-B7F8-1745-A24B-9418F48A083B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DBB16C-9D6A-024D-A505-EB6D28EC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E36937-AC0E-EE4F-A644-A2438DF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C98C-44CE-634B-9358-C9E516193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4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81C16A-17A2-6642-8A88-AC8F4334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5D2E-F715-1647-8355-B11EAF96B1BB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A6F148-5AC9-B340-A513-5920A325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A3E202-EDD7-A748-B388-D18C1B28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A4A7-6CBE-F14F-B83B-5988E2ECA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28DE0D-460D-6E45-A741-AF111CC02884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5059C4-3D2D-8842-8790-BF4B1866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8CC8-6DB4-8B45-BC24-0840B4088EF0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AAB19C-AC82-C84C-9E2E-835E36AD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BF9EFC4-2228-2D42-B783-5D6EE63B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F252-E670-EF40-A7B8-CAB08E9B4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78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3BBD38-4C49-BB4E-8345-EDA5EE92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E593-FF0F-8D47-A43A-844E867532AC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D7B2A-8015-F949-A1A3-57007AD1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5A1C73-385E-1C4A-88FC-359C81E0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46D2-E0D1-0D49-8B95-D63D0A8B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95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273C6-B493-D241-A587-44FF6194D186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70A11-9392-6940-89E5-5A5E0B5E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386B475-4F28-FD47-A78A-D565810713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BD4D5-932D-E943-84C8-4E1D2EE5FC10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07A9-5E33-CD4A-9B92-8A05B387D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82D642-2004-BC49-BB8A-D414305F7AA0}" type="datetimeFigureOut">
              <a:rPr lang="en-US" altLang="en-US"/>
              <a:pPr>
                <a:defRPr/>
              </a:pPr>
              <a:t>11/10/20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D3EE8-6F8C-8B40-8AE6-AAE50C762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B5DD-D333-5444-9739-931EE85AD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94A0C2-E4F2-114D-A6EF-2CE6B94E6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9" r:id="rId2"/>
    <p:sldLayoutId id="2147483747" r:id="rId3"/>
    <p:sldLayoutId id="2147483740" r:id="rId4"/>
    <p:sldLayoutId id="2147483748" r:id="rId5"/>
    <p:sldLayoutId id="2147483741" r:id="rId6"/>
    <p:sldLayoutId id="2147483742" r:id="rId7"/>
    <p:sldLayoutId id="2147483749" r:id="rId8"/>
    <p:sldLayoutId id="2147483743" r:id="rId9"/>
    <p:sldLayoutId id="2147483744" r:id="rId10"/>
    <p:sldLayoutId id="2147483745" r:id="rId11"/>
    <p:sldLayoutId id="2147483750" r:id="rId12"/>
    <p:sldLayoutId id="2147483751" r:id="rId13"/>
    <p:sldLayoutId id="214748375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EA3B-9276-D34B-8FCB-6DF32042E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Abstract Interpretation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5C03A-5A66-364A-86D5-B2B08A7BF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ThanhVu Nguyen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D41D-07F2-EE40-B5C6-F0A462B5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Assignment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3538D0-8635-FB4D-BD48-75E252C0E300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X = [5, 5]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Y = [4, 4]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5EF87F-DA2A-9C47-88AA-C976EA8DF2F0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X = 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Y = X - 1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1E48C0DD-4089-894B-A63B-25920A5FC947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3D6E4E-F9F4-3242-BD41-F42FF85A33E9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[9,9] + [3,3] = [12,12]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9C90C2-C525-DA4B-A21F-8F6EBF1130FC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9 + 3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4C0F4886-8307-6F45-A2D3-95092FF5C6D1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360F6-1060-064C-9AAA-4A334935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Addition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20B3-44F1-4645-9966-B8F59EA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Addition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AE7691-7280-2C4A-B492-C58AC76010F5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Assume x = [7,8], y =  [3,12]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  [7,8] + [3,12]= [10, 20]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4A83857-248C-5643-A7F4-5F1835CFACF6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x + y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6F971C1B-67F2-6344-8958-A9C8A16D5FAF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>
            <a:extLst>
              <a:ext uri="{FF2B5EF4-FFF2-40B4-BE49-F238E27FC236}">
                <a16:creationId xmlns:a16="http://schemas.microsoft.com/office/drawing/2014/main" id="{1702A130-F808-3B4D-AFB1-B894D096C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(x &lt;= 4) </a:t>
            </a:r>
            <a:r>
              <a:rPr lang="en-US" altLang="en-US" b="1" dirty="0">
                <a:ea typeface="ＭＳ Ｐゴシック" panose="020B0600070205080204" pitchFamily="34" charset="-128"/>
              </a:rPr>
              <a:t>then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-10;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 </a:t>
            </a:r>
            <a:r>
              <a:rPr lang="en-US" altLang="en-US" b="1" dirty="0"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100;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182563" lvl="1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Find the abstract values of x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 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 , assuming 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[0,7] at </a:t>
            </a:r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latin typeface="Zapf Dingbats" charset="2"/>
              <a:ea typeface="ＭＳ Ｐゴシック" panose="020B0600070205080204" pitchFamily="34" charset="-128"/>
              <a:sym typeface="Zapf Dingbats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89D709-11D4-C24E-B1DF-C83CC168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 Union and Intersection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>
            <a:extLst>
              <a:ext uri="{FF2B5EF4-FFF2-40B4-BE49-F238E27FC236}">
                <a16:creationId xmlns:a16="http://schemas.microsoft.com/office/drawing/2014/main" id="{E121DC84-064F-F54C-AE20-3B55A4B5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(x &lt;= 4) </a:t>
            </a:r>
            <a:r>
              <a:rPr lang="en-US" altLang="en-US" b="1" dirty="0">
                <a:ea typeface="ＭＳ Ｐゴシック" panose="020B0600070205080204" pitchFamily="34" charset="-128"/>
              </a:rPr>
              <a:t>then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-10;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 </a:t>
            </a:r>
            <a:r>
              <a:rPr lang="en-US" altLang="en-US" b="1" dirty="0"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100;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182563" lvl="1"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Assumption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: x is [0,7] at </a:t>
            </a:r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abstract </a:t>
            </a:r>
            <a:r>
              <a:rPr lang="en-US" altLang="en-US" dirty="0" err="1">
                <a:ea typeface="ＭＳ Ｐゴシック" panose="020B0600070205080204" pitchFamily="34" charset="-128"/>
                <a:sym typeface="Zapf Dingbats" charset="2"/>
              </a:rPr>
              <a:t>val</a:t>
            </a:r>
            <a:r>
              <a:rPr lang="en-US" altLang="en-US">
                <a:ea typeface="ＭＳ Ｐゴシック" panose="020B0600070205080204" pitchFamily="34" charset="-128"/>
                <a:sym typeface="Zapf Dingbats" charset="2"/>
              </a:rPr>
              <a:t> of x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the </a:t>
            </a:r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intersection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 of [0,7] with [-inf,4].  Why?</a:t>
            </a:r>
          </a:p>
          <a:p>
            <a:pPr lvl="2" eaLnBrk="1" hangingPunct="1"/>
            <a:endParaRPr lang="en-US" altLang="en-US" dirty="0">
              <a:latin typeface="Zapf Dingbats" charset="2"/>
              <a:ea typeface="ＭＳ Ｐゴシック" panose="020B0600070205080204" pitchFamily="34" charset="-128"/>
              <a:sym typeface="Zapf Dingbats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975D4-C954-E449-B8E6-D717029D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Intersection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>
            <a:extLst>
              <a:ext uri="{FF2B5EF4-FFF2-40B4-BE49-F238E27FC236}">
                <a16:creationId xmlns:a16="http://schemas.microsoft.com/office/drawing/2014/main" id="{E121DC84-064F-F54C-AE20-3B55A4B5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(x &lt;= 4) </a:t>
            </a:r>
            <a:r>
              <a:rPr lang="en-US" altLang="en-US" b="1" dirty="0">
                <a:ea typeface="ＭＳ Ｐゴシック" panose="020B0600070205080204" pitchFamily="34" charset="-128"/>
              </a:rPr>
              <a:t>then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-10;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 </a:t>
            </a:r>
            <a:r>
              <a:rPr lang="en-US" altLang="en-US" b="1" dirty="0"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100;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182563" lvl="1"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Assumption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: x is [0,7] at </a:t>
            </a:r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a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the </a:t>
            </a:r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intersection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 of [0,7] with [-inf,4].  Why?</a:t>
            </a:r>
            <a:endParaRPr lang="en-US" altLang="en-US" b="1" baseline="30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Intersection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[c1,c2] ^ [d1,d2] = [max(c1,d1), min(c2,d2)]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Examples: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[1,10] ^ [5,12] = [5,10]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[3,7] ^ [1,9] = [3,7]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[1,3] ^ [7,8] = [7,3] = []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[0,7] ^ [-inf,4] = [0,4]</a:t>
            </a:r>
          </a:p>
          <a:p>
            <a:pPr lvl="2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latin typeface="Zapf Dingbats" charset="2"/>
              <a:ea typeface="ＭＳ Ｐゴシック" panose="020B0600070205080204" pitchFamily="34" charset="-128"/>
              <a:sym typeface="Zapf Dingbats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975D4-C954-E449-B8E6-D717029D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Intersection</a:t>
            </a:r>
          </a:p>
        </p:txBody>
      </p:sp>
    </p:spTree>
    <p:extLst>
      <p:ext uri="{BB962C8B-B14F-4D97-AF65-F5344CB8AC3E}">
        <p14:creationId xmlns:p14="http://schemas.microsoft.com/office/powerpoint/2010/main" val="412981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>
            <a:extLst>
              <a:ext uri="{FF2B5EF4-FFF2-40B4-BE49-F238E27FC236}">
                <a16:creationId xmlns:a16="http://schemas.microsoft.com/office/drawing/2014/main" id="{E121DC84-064F-F54C-AE20-3B55A4B5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(x &lt;= 4) </a:t>
            </a:r>
            <a:r>
              <a:rPr lang="en-US" altLang="en-US" b="1" dirty="0">
                <a:ea typeface="ＭＳ Ｐゴシック" panose="020B0600070205080204" pitchFamily="34" charset="-128"/>
              </a:rPr>
              <a:t>then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-10;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 </a:t>
            </a:r>
            <a:r>
              <a:rPr lang="en-US" altLang="en-US" b="1" dirty="0"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100;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182563" lvl="1"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Assumption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: x is [0,7] at </a:t>
            </a:r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a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the </a:t>
            </a:r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intersection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 of [0,7] with [-inf,4].  Why?</a:t>
            </a:r>
            <a:endParaRPr lang="en-US" altLang="en-US" b="1" baseline="30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Intersection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[c1,c2] ^ [d1,d2] = [max(c1,d1), min(c2,d2)]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Examples: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[1,10] ^ [5,12] = [5,10]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[3,7] ^ [1,9] = [3,7]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[1,3] ^ [7,8] = [7,3] = []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[0,7] ^ [-inf,4] = [0,4]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Thus 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[0,4]</a:t>
            </a:r>
          </a:p>
          <a:p>
            <a:pPr lvl="2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latin typeface="Zapf Dingbats" charset="2"/>
              <a:ea typeface="ＭＳ Ｐゴシック" panose="020B0600070205080204" pitchFamily="34" charset="-128"/>
              <a:sym typeface="Zapf Dingbats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975D4-C954-E449-B8E6-D717029D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Intersection</a:t>
            </a:r>
          </a:p>
        </p:txBody>
      </p:sp>
    </p:spTree>
    <p:extLst>
      <p:ext uri="{BB962C8B-B14F-4D97-AF65-F5344CB8AC3E}">
        <p14:creationId xmlns:p14="http://schemas.microsoft.com/office/powerpoint/2010/main" val="385672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>
            <a:extLst>
              <a:ext uri="{FF2B5EF4-FFF2-40B4-BE49-F238E27FC236}">
                <a16:creationId xmlns:a16="http://schemas.microsoft.com/office/drawing/2014/main" id="{E121DC84-064F-F54C-AE20-3B55A4B5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(x &lt;= 4) </a:t>
            </a:r>
            <a:r>
              <a:rPr lang="en-US" altLang="en-US" b="1" dirty="0">
                <a:ea typeface="ＭＳ Ｐゴシック" panose="020B0600070205080204" pitchFamily="34" charset="-128"/>
              </a:rPr>
              <a:t>then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-10;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 </a:t>
            </a:r>
            <a:r>
              <a:rPr lang="en-US" altLang="en-US" b="1" dirty="0"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100;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182563" lvl="1"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Assumption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: x is [0,7] at </a:t>
            </a:r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a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the </a:t>
            </a:r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intersection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 of [0,7] with [-inf,4].  Why?</a:t>
            </a:r>
            <a:endParaRPr lang="en-US" altLang="en-US" b="1" baseline="30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Intersection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[c1,c2] ^ [d1,d2] = [max(c1,d1), min(c2,d2)]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Examples: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[1,10] ^ [5,12] = [5,10]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[3,7] ^ [1,9] = [3,7]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[1,3] ^ [7,8] = [7,3] = []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[0,7] ^ [-inf,4] = [0,4]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Thus 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[0,7] ^ </a:t>
            </a:r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[-inf,4]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= [0,4]</a:t>
            </a:r>
          </a:p>
          <a:p>
            <a:pPr marL="182563"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And at 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[0,7] ^ </a:t>
            </a:r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[5, inf]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= [5,7]</a:t>
            </a:r>
          </a:p>
          <a:p>
            <a:pPr lvl="2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latin typeface="Zapf Dingbats" charset="2"/>
              <a:ea typeface="ＭＳ Ｐゴシック" panose="020B0600070205080204" pitchFamily="34" charset="-128"/>
              <a:sym typeface="Zapf Dingbats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975D4-C954-E449-B8E6-D717029D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Intersection</a:t>
            </a:r>
          </a:p>
        </p:txBody>
      </p:sp>
    </p:spTree>
    <p:extLst>
      <p:ext uri="{BB962C8B-B14F-4D97-AF65-F5344CB8AC3E}">
        <p14:creationId xmlns:p14="http://schemas.microsoft.com/office/powerpoint/2010/main" val="108068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>
            <a:extLst>
              <a:ext uri="{FF2B5EF4-FFF2-40B4-BE49-F238E27FC236}">
                <a16:creationId xmlns:a16="http://schemas.microsoft.com/office/drawing/2014/main" id="{B18C07DB-406A-0047-9D78-A84D39AF1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(x &lt;= 4) </a:t>
            </a:r>
            <a:r>
              <a:rPr lang="en-US" altLang="en-US" b="1" dirty="0">
                <a:ea typeface="ＭＳ Ｐゴシック" panose="020B0600070205080204" pitchFamily="34" charset="-128"/>
              </a:rPr>
              <a:t>then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-10;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 </a:t>
            </a:r>
            <a:r>
              <a:rPr lang="en-US" altLang="en-US" b="1" dirty="0"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100;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a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[0,4] and at 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[5,7]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x is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[-10,-10]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latin typeface="Zapf Dingbats" charset="2"/>
              <a:ea typeface="ＭＳ Ｐゴシック" panose="020B0600070205080204" pitchFamily="34" charset="-128"/>
              <a:sym typeface="Zapf Dingbats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66929F-91AD-634B-AE33-2D2E650A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Union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>
            <a:extLst>
              <a:ext uri="{FF2B5EF4-FFF2-40B4-BE49-F238E27FC236}">
                <a16:creationId xmlns:a16="http://schemas.microsoft.com/office/drawing/2014/main" id="{B18C07DB-406A-0047-9D78-A84D39AF1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(x &lt;= 4) </a:t>
            </a:r>
            <a:r>
              <a:rPr lang="en-US" altLang="en-US" b="1" dirty="0">
                <a:ea typeface="ＭＳ Ｐゴシック" panose="020B0600070205080204" pitchFamily="34" charset="-128"/>
              </a:rPr>
              <a:t>then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-10;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 </a:t>
            </a:r>
            <a:r>
              <a:rPr lang="en-US" altLang="en-US" b="1" dirty="0">
                <a:ea typeface="ＭＳ Ｐゴシック" panose="020B0600070205080204" pitchFamily="34" charset="-128"/>
              </a:rPr>
              <a:t>else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x = 100;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chemeClr val="tx2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a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[0,4] and at </a:t>
            </a:r>
            <a:r>
              <a:rPr lang="en-US" altLang="en-US" dirty="0">
                <a:solidFill>
                  <a:srgbClr val="800000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[5,7]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rgbClr val="ACA73B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[-10,-10]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rgbClr val="B3BBC6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	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[100,100]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Thus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at </a:t>
            </a:r>
            <a:r>
              <a:rPr lang="en-US" altLang="en-US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, x</a:t>
            </a:r>
            <a:r>
              <a:rPr lang="en-US" altLang="en-US" b="1" baseline="30000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is [-10,100]  ([-10,4] U [5,100] merged branch results)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  <a:sym typeface="Zapf Dingbats" charset="2"/>
              </a:rPr>
              <a:t>Union</a:t>
            </a:r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[c1,c2] U [d1,d2] = [min(c1,d1), max(c2,d2)]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Examples: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[10,4] U [-10,10]  = [-10,10]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[5,7] U [100,100] = [5,100]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[-10,10] U [5,100] = [-10,100]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Zapf Dingbats" charset="2"/>
              </a:rPr>
              <a:t> and [5,100], respectively.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ea typeface="ＭＳ Ｐゴシック" panose="020B0600070205080204" pitchFamily="34" charset="-128"/>
              <a:sym typeface="Zapf Dingbats" charset="2"/>
            </a:endParaRPr>
          </a:p>
          <a:p>
            <a:pPr lvl="2" eaLnBrk="1" hangingPunct="1"/>
            <a:endParaRPr lang="en-US" altLang="en-US" dirty="0">
              <a:latin typeface="Zapf Dingbats" charset="2"/>
              <a:ea typeface="ＭＳ Ｐゴシック" panose="020B0600070205080204" pitchFamily="34" charset="-128"/>
              <a:sym typeface="Zapf Dingbats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66929F-91AD-634B-AE33-2D2E650A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Transfer Function: Union</a:t>
            </a:r>
          </a:p>
        </p:txBody>
      </p:sp>
    </p:spTree>
    <p:extLst>
      <p:ext uri="{BB962C8B-B14F-4D97-AF65-F5344CB8AC3E}">
        <p14:creationId xmlns:p14="http://schemas.microsoft.com/office/powerpoint/2010/main" val="116796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7E4D-8330-A948-B073-9DC2EC00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Static Program Analysis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DF3FE7D-E0F1-024B-BC01-3830AE3F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Discovering program properties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statically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The discovered properties are correct (for all possible execution path)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Never had to execute the program</a:t>
            </a:r>
          </a:p>
          <a:p>
            <a:pPr marL="274637" lvl="1" indent="0" eaLnBrk="1" hangingPunct="1">
              <a:lnSpc>
                <a:spcPct val="90000"/>
              </a:lnSpc>
              <a:buNone/>
            </a:pPr>
            <a:endParaRPr lang="en-US" altLang="en-US" sz="19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Asserting that some bad property will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never occur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E.g., dereferencing null pointer, division by zero, array out of bound, dead locking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Allows compiler optimization, finding bugs</a:t>
            </a:r>
            <a:br>
              <a:rPr lang="en-US" altLang="en-US" sz="1900" dirty="0">
                <a:ea typeface="ＭＳ Ｐゴシック" panose="020B0600070205080204" pitchFamily="34" charset="-128"/>
              </a:rPr>
            </a:br>
            <a:endParaRPr lang="en-US" altLang="en-US" sz="19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ea typeface="ＭＳ Ｐゴシック" panose="020B0600070205080204" pitchFamily="34" charset="-128"/>
              </a:rPr>
              <a:t>Incompleteness</a:t>
            </a:r>
            <a:r>
              <a:rPr lang="en-US" altLang="en-US" sz="2200" dirty="0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Any interesting program property is </a:t>
            </a:r>
            <a:r>
              <a:rPr lang="en-US" altLang="en-US" sz="1900" b="1" dirty="0">
                <a:ea typeface="ＭＳ Ｐゴシック" panose="020B0600070205080204" pitchFamily="34" charset="-128"/>
              </a:rPr>
              <a:t>undecidable</a:t>
            </a:r>
            <a:r>
              <a:rPr lang="en-US" altLang="en-US" sz="1900" dirty="0">
                <a:ea typeface="ＭＳ Ｐゴシック" panose="020B0600070205080204" pitchFamily="34" charset="-128"/>
              </a:rPr>
              <a:t> (Rice’s Theorem)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Precision vs. Complexity trade-off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Have to settle for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approximate</a:t>
            </a:r>
            <a:r>
              <a:rPr lang="en-US" altLang="en-US" sz="1900" dirty="0">
                <a:ea typeface="ＭＳ Ｐゴシック" panose="020B0600070205080204" pitchFamily="34" charset="-128"/>
              </a:rPr>
              <a:t> but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fast</a:t>
            </a:r>
            <a:r>
              <a:rPr lang="en-US" altLang="en-US" sz="1900" dirty="0">
                <a:ea typeface="ＭＳ Ｐゴシック" panose="020B0600070205080204" pitchFamily="34" charset="-128"/>
              </a:rPr>
              <a:t> static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4307-FCED-444C-8245-0F191115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Looping: Widening Operator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1257E8D6-2FDA-C64A-9032-F77527DB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5"/>
            <a:ext cx="8229600" cy="5489575"/>
          </a:xfrm>
        </p:spPr>
        <p:txBody>
          <a:bodyPr/>
          <a:lstStyle/>
          <a:p>
            <a:pPr marL="182563"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x = 7 ; 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while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 x &lt; 1000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do</a:t>
            </a:r>
            <a:r>
              <a:rPr lang="en-US" altLang="en-US" sz="1800" dirty="0">
                <a:ea typeface="ＭＳ Ｐゴシック" panose="020B0600070205080204" pitchFamily="34" charset="-128"/>
              </a:rPr>
              <a:t> (x = x + 1;) </a:t>
            </a:r>
            <a:r>
              <a:rPr lang="en-US" altLang="en-US" sz="1800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182563" lvl="1" eaLnBrk="1" hangingPunct="1"/>
            <a:r>
              <a:rPr lang="en-US" altLang="en-US" sz="1800" i="1" dirty="0">
                <a:ea typeface="ＭＳ Ｐゴシック" panose="020B0600070205080204" pitchFamily="34" charset="-128"/>
              </a:rPr>
              <a:t>Halting </a:t>
            </a:r>
            <a:r>
              <a:rPr lang="en-US" altLang="en-US" sz="1800" dirty="0">
                <a:ea typeface="ＭＳ Ｐゴシック" panose="020B0600070205080204" pitchFamily="34" charset="-128"/>
              </a:rPr>
              <a:t>(e.g., termination of loop) is undecidable !!!  </a:t>
            </a:r>
          </a:p>
          <a:p>
            <a:pPr marL="182563"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Need to put a limit on the # of steps: 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after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K</a:t>
            </a:r>
            <a:r>
              <a:rPr lang="en-US" altLang="en-US" sz="1800" dirty="0">
                <a:ea typeface="ＭＳ Ｐゴシック" panose="020B0600070205080204" pitchFamily="34" charset="-128"/>
              </a:rPr>
              <a:t> number of iterations, do some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approximation</a:t>
            </a:r>
            <a:r>
              <a:rPr lang="en-US" altLang="en-US" sz="1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stop</a:t>
            </a:r>
            <a:r>
              <a:rPr lang="en-US" altLang="en-US" sz="1800" dirty="0">
                <a:ea typeface="ＭＳ Ｐゴシック" panose="020B0600070205080204" pitchFamily="34" charset="-128"/>
              </a:rPr>
              <a:t> the analysis of the loop</a:t>
            </a:r>
          </a:p>
          <a:p>
            <a:pPr marL="182563"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182563" lvl="1" eaLnBrk="1" hangingPunct="1"/>
            <a:r>
              <a:rPr lang="en-US" altLang="en-US" sz="1800" b="1" dirty="0">
                <a:ea typeface="ＭＳ Ｐゴシック" panose="020B0600070205080204" pitchFamily="34" charset="-128"/>
              </a:rPr>
              <a:t>Widening (Approximation) Operator 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[c1,c2]        [d1,d2] = [c1 ≤ d1 ? c1 : -∞ ,  d2 ≤ c2 ? c2 : ∞)]</a:t>
            </a: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563"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1" name="AutoShape 4">
            <a:extLst>
              <a:ext uri="{FF2B5EF4-FFF2-40B4-BE49-F238E27FC236}">
                <a16:creationId xmlns:a16="http://schemas.microsoft.com/office/drawing/2014/main" id="{592E9427-A63C-8C44-BA3C-51EFAC08ED8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12925" y="3452813"/>
            <a:ext cx="211138" cy="104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1129-2ADC-2448-9ADA-6642783B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Looping: Widening Operator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3D08031E-3F98-3A4E-A8AA-0FB75876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5"/>
            <a:ext cx="8229600" cy="5489575"/>
          </a:xfrm>
        </p:spPr>
        <p:txBody>
          <a:bodyPr/>
          <a:lstStyle/>
          <a:p>
            <a:pPr marL="182563"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x = 7 ; 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while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 x &lt; 1000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do</a:t>
            </a:r>
            <a:r>
              <a:rPr lang="en-US" altLang="en-US" sz="1800" dirty="0">
                <a:ea typeface="ＭＳ Ｐゴシック" panose="020B0600070205080204" pitchFamily="34" charset="-128"/>
              </a:rPr>
              <a:t> (x = x + 1;) </a:t>
            </a:r>
            <a:r>
              <a:rPr lang="en-US" altLang="en-US" sz="1800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Init:   x = [7,7]</a:t>
            </a: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563"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84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1129-2ADC-2448-9ADA-6642783B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Looping: Widening Operator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3D08031E-3F98-3A4E-A8AA-0FB75876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5"/>
            <a:ext cx="8229600" cy="5489575"/>
          </a:xfrm>
        </p:spPr>
        <p:txBody>
          <a:bodyPr/>
          <a:lstStyle/>
          <a:p>
            <a:pPr marL="182563"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x = 7 ; 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while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 x &lt; 1000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do</a:t>
            </a:r>
            <a:r>
              <a:rPr lang="en-US" altLang="en-US" sz="1800" dirty="0">
                <a:ea typeface="ＭＳ Ｐゴシック" panose="020B0600070205080204" pitchFamily="34" charset="-128"/>
              </a:rPr>
              <a:t> (x = x + 1;) </a:t>
            </a:r>
            <a:r>
              <a:rPr lang="en-US" altLang="en-US" sz="1800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Init:   x = [7,7]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[7,7] ^ [-inf,1000] = [7,7]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1: x is [8,8]    then union with [7,7] , we have [7,8]</a:t>
            </a:r>
          </a:p>
          <a:p>
            <a:pPr marL="730250" lvl="3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563"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82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1129-2ADC-2448-9ADA-6642783B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Looping: Widening Operator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3D08031E-3F98-3A4E-A8AA-0FB75876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5"/>
            <a:ext cx="8229600" cy="5489575"/>
          </a:xfrm>
        </p:spPr>
        <p:txBody>
          <a:bodyPr/>
          <a:lstStyle/>
          <a:p>
            <a:pPr marL="182563"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x = 7 ; 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while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 x &lt; 1000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do</a:t>
            </a:r>
            <a:r>
              <a:rPr lang="en-US" altLang="en-US" sz="1800" dirty="0">
                <a:ea typeface="ＭＳ Ｐゴシック" panose="020B0600070205080204" pitchFamily="34" charset="-128"/>
              </a:rPr>
              <a:t> (x = x + 1;) </a:t>
            </a:r>
            <a:r>
              <a:rPr lang="en-US" altLang="en-US" sz="1800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Init:   x = [7,7]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[7,7] ^ [-inf,1000] = [7,7]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1: x is [8,8]    then union with [7,7] , we have [7,8]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[7,8] ^ [-inf,1000] = [7,8]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2: x is [9,9]    then union with [7,8] , we have [7,9]</a:t>
            </a: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563"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5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1129-2ADC-2448-9ADA-6642783B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Looping: Widening Operator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3D08031E-3F98-3A4E-A8AA-0FB75876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5"/>
            <a:ext cx="8229600" cy="5489575"/>
          </a:xfrm>
        </p:spPr>
        <p:txBody>
          <a:bodyPr/>
          <a:lstStyle/>
          <a:p>
            <a:pPr marL="182563"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x = 7 ; 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while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 x &lt; 1000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do</a:t>
            </a:r>
            <a:r>
              <a:rPr lang="en-US" altLang="en-US" sz="1800" dirty="0">
                <a:ea typeface="ＭＳ Ｐゴシック" panose="020B0600070205080204" pitchFamily="34" charset="-128"/>
              </a:rPr>
              <a:t> (x = x + 1;) </a:t>
            </a:r>
            <a:r>
              <a:rPr lang="en-US" altLang="en-US" sz="1800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Init:   x = [7,7]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[7,7] ^ [-inf,1000] = [7,7]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1: x is [8,8]    then union with [7,7] , we have [7,8]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[7,8] ^ [-inf,1000] = [7,8]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2: x is [9,9]    then union with [7,8] , we have [7,9]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[7,9] ^ [-inf,1000] = [7,9]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3: x is [10,10]    then union with [7,9] , we have [7,10]</a:t>
            </a: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563"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32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1129-2ADC-2448-9ADA-6642783B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Looping: Widening Operator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3D08031E-3F98-3A4E-A8AA-0FB75876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5"/>
            <a:ext cx="8229600" cy="5489575"/>
          </a:xfrm>
        </p:spPr>
        <p:txBody>
          <a:bodyPr/>
          <a:lstStyle/>
          <a:p>
            <a:pPr marL="182563"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x = 7 ; 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while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 x &lt; 1000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do</a:t>
            </a:r>
            <a:r>
              <a:rPr lang="en-US" altLang="en-US" sz="1800" dirty="0">
                <a:ea typeface="ＭＳ Ｐゴシック" panose="020B0600070205080204" pitchFamily="34" charset="-128"/>
              </a:rPr>
              <a:t> (x = x + 1;) </a:t>
            </a:r>
            <a:r>
              <a:rPr lang="en-US" altLang="en-US" sz="1800" dirty="0">
                <a:solidFill>
                  <a:srgbClr val="0000FF"/>
                </a:solidFill>
                <a:latin typeface="Zapf Dingbats" charset="2"/>
                <a:ea typeface="ＭＳ Ｐゴシック" panose="020B0600070205080204" pitchFamily="34" charset="-128"/>
                <a:sym typeface="Zapf Dingbats" charset="2"/>
              </a:rPr>
              <a:t>✪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  <a:sym typeface="Zapf Dingbats" charset="2"/>
            </a:endParaRP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Init:   x = [7,7]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[7,7] ^ [-inf,1000] = [7,7]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1: x is [8,8]    then union with [7,7] , we have [7,8]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[7,8] ^ [-inf,1000] = [7,8]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2: x is [9,9]    then union with [7,8] , we have [7,9]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[7,9] ^ [-inf,1000] = [7,9]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3: x is [10,10]    then union with [7,9] , we have [7,10]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Intersect with guard [7,10] ^ [-inf,1000] = [7,10]</a:t>
            </a:r>
          </a:p>
          <a:p>
            <a:pPr marL="730250" lvl="3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Iter</a:t>
            </a:r>
            <a:r>
              <a:rPr lang="en-US" altLang="en-US" dirty="0">
                <a:ea typeface="ＭＳ Ｐゴシック" panose="020B0600070205080204" pitchFamily="34" charset="-128"/>
              </a:rPr>
              <a:t> 4: x is [11,11] then </a:t>
            </a:r>
            <a:r>
              <a:rPr lang="en-US" altLang="en-US" b="1" dirty="0">
                <a:ea typeface="ＭＳ Ｐゴシック" panose="020B0600070205080204" pitchFamily="34" charset="-128"/>
              </a:rPr>
              <a:t>widening</a:t>
            </a:r>
            <a:r>
              <a:rPr lang="en-US" altLang="en-US" dirty="0">
                <a:ea typeface="ＭＳ Ｐゴシック" panose="020B0600070205080204" pitchFamily="34" charset="-128"/>
              </a:rPr>
              <a:t> with [7,8], i.e., [7,8]     [11,11] , we have [7, </a:t>
            </a:r>
            <a:r>
              <a:rPr lang="en-US" altLang="en-US" b="1" dirty="0">
                <a:ea typeface="ＭＳ Ｐゴシック" panose="020B0600070205080204" pitchFamily="34" charset="-128"/>
              </a:rPr>
              <a:t>∞</a:t>
            </a:r>
            <a:r>
              <a:rPr lang="en-US" altLang="en-US" dirty="0">
                <a:ea typeface="ＭＳ Ｐゴシック" panose="020B0600070205080204" pitchFamily="34" charset="-128"/>
              </a:rPr>
              <a:t>]</a:t>
            </a:r>
          </a:p>
          <a:p>
            <a:pPr marL="730250" lvl="3" eaLnBrk="1" hangingPunct="1"/>
            <a:r>
              <a:rPr lang="en-US" altLang="en-US" dirty="0">
                <a:ea typeface="ＭＳ Ｐゴシック" panose="020B0600070205080204" pitchFamily="34" charset="-128"/>
              </a:rPr>
              <a:t>Widening is where most approximation occurs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182563" lvl="1" eaLnBrk="1" hangingPunct="1"/>
            <a:r>
              <a:rPr lang="en-US" altLang="en-US" sz="1800" b="1" dirty="0">
                <a:ea typeface="ＭＳ Ｐゴシック" panose="020B0600070205080204" pitchFamily="34" charset="-128"/>
              </a:rPr>
              <a:t>Widening (Approximation) Operator </a:t>
            </a:r>
          </a:p>
          <a:p>
            <a:pPr marL="455613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[c1,c2]        [d1,d2] = [c1 ≤ d1 ? c1 : -∞, d2 ≤ c2 ? c2 : ∞)]</a:t>
            </a: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5613" lvl="2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563"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743D35A-BE72-BE49-8559-6AA67EFE9C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75536" y="5555185"/>
            <a:ext cx="211138" cy="104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62AE003D-38C1-0E4A-A392-FBF6FA8625C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82154" y="4383314"/>
            <a:ext cx="211138" cy="104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2998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E8AE-9936-814B-8690-0F115B82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E242C8C2-0086-1C48-A0CB-1472FAE4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D91D479B-FF8C-6849-B6F5-ABCD7034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7F7C-E303-F24B-A717-4D651F5D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Reviews: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DFEE-6ABF-7244-8C95-3CF022BB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Fuzzing, i.e., random input generation</a:t>
            </a:r>
          </a:p>
          <a:p>
            <a:pPr lvl="1"/>
            <a:r>
              <a:rPr lang="en-US" dirty="0"/>
              <a:t>Goal: Code Coverage</a:t>
            </a:r>
          </a:p>
          <a:p>
            <a:pPr lvl="1"/>
            <a:r>
              <a:rPr lang="en-US" dirty="0"/>
              <a:t>From scratch, from some existing, valid inputs, from grammar </a:t>
            </a:r>
          </a:p>
          <a:p>
            <a:r>
              <a:rPr lang="en-US" dirty="0"/>
              <a:t>Search-based Testing</a:t>
            </a:r>
          </a:p>
          <a:p>
            <a:pPr lvl="1"/>
            <a:r>
              <a:rPr lang="en-US" dirty="0"/>
              <a:t>Goal: gradually evolve a solution</a:t>
            </a:r>
          </a:p>
          <a:p>
            <a:pPr lvl="1"/>
            <a:r>
              <a:rPr lang="en-US" dirty="0"/>
              <a:t>Genetic Algorithm, Chromosome Representation, Fitness Evaluation, Mutation, Crossover, Stopping Criteria</a:t>
            </a:r>
          </a:p>
          <a:p>
            <a:r>
              <a:rPr lang="en-US" dirty="0"/>
              <a:t>Mutation Testing</a:t>
            </a:r>
          </a:p>
          <a:p>
            <a:pPr lvl="1"/>
            <a:r>
              <a:rPr lang="en-US" dirty="0"/>
              <a:t>Goal: to evaluate a test suite</a:t>
            </a:r>
          </a:p>
          <a:p>
            <a:pPr lvl="1"/>
            <a:r>
              <a:rPr lang="en-US" dirty="0"/>
              <a:t>Generate mutants</a:t>
            </a:r>
          </a:p>
          <a:p>
            <a:r>
              <a:rPr lang="en-US" dirty="0"/>
              <a:t>Delta Debugging</a:t>
            </a:r>
          </a:p>
          <a:p>
            <a:pPr lvl="1"/>
            <a:r>
              <a:rPr lang="en-US" dirty="0"/>
              <a:t>Goal: to reduce/simplify an input </a:t>
            </a:r>
          </a:p>
          <a:p>
            <a:pPr lvl="1"/>
            <a:r>
              <a:rPr lang="en-US" dirty="0"/>
              <a:t>Binary search like approach</a:t>
            </a:r>
          </a:p>
        </p:txBody>
      </p:sp>
    </p:spTree>
    <p:extLst>
      <p:ext uri="{BB962C8B-B14F-4D97-AF65-F5344CB8AC3E}">
        <p14:creationId xmlns:p14="http://schemas.microsoft.com/office/powerpoint/2010/main" val="11550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7F7C-E303-F24B-A717-4D651F5D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Reviews: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DFEE-6ABF-7244-8C95-3CF022BB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Debugging</a:t>
            </a:r>
          </a:p>
          <a:p>
            <a:pPr lvl="1"/>
            <a:r>
              <a:rPr lang="en-US" dirty="0"/>
              <a:t>Goal: fault localization</a:t>
            </a:r>
          </a:p>
          <a:p>
            <a:pPr lvl="1"/>
            <a:r>
              <a:rPr lang="en-US" dirty="0"/>
              <a:t>Positive/Negative tests, assign suspicious score</a:t>
            </a:r>
          </a:p>
          <a:p>
            <a:r>
              <a:rPr lang="en-US" dirty="0"/>
              <a:t>Information Flow</a:t>
            </a:r>
          </a:p>
          <a:p>
            <a:pPr lvl="1"/>
            <a:r>
              <a:rPr lang="en-US" dirty="0"/>
              <a:t>Goal: check if important information is leaked</a:t>
            </a:r>
          </a:p>
          <a:p>
            <a:pPr lvl="1"/>
            <a:r>
              <a:rPr lang="en-US" dirty="0"/>
              <a:t>Tainted Information</a:t>
            </a:r>
          </a:p>
          <a:p>
            <a:r>
              <a:rPr lang="en-US" dirty="0"/>
              <a:t>Symbolic Execution</a:t>
            </a:r>
          </a:p>
          <a:p>
            <a:pPr lvl="1"/>
            <a:r>
              <a:rPr lang="en-US" dirty="0"/>
              <a:t>Goal: employ constraint solving to generate difficult</a:t>
            </a:r>
          </a:p>
          <a:p>
            <a:pPr lvl="1"/>
            <a:r>
              <a:rPr lang="en-US" dirty="0"/>
              <a:t>Represent inputs as symbolic values, fork into multiple branches when hitting condition statements</a:t>
            </a:r>
          </a:p>
          <a:p>
            <a:r>
              <a:rPr lang="en-US" dirty="0"/>
              <a:t>Dynamic Invariants Inference</a:t>
            </a:r>
          </a:p>
          <a:p>
            <a:pPr lvl="1"/>
            <a:r>
              <a:rPr lang="en-US" dirty="0"/>
              <a:t>Goal: discovering unknown properties from program runs</a:t>
            </a:r>
          </a:p>
          <a:p>
            <a:pPr lvl="1"/>
            <a:r>
              <a:rPr lang="en-US" dirty="0"/>
              <a:t>Generate invariants in various domains, e.g., relations among variables, from execution traces.  Unsound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7F7C-E303-F24B-A717-4D651F5D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Reviews: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DFEE-6ABF-7244-8C95-3CF022BB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While Language</a:t>
            </a:r>
          </a:p>
          <a:p>
            <a:pPr lvl="1"/>
            <a:r>
              <a:rPr lang="en-US" dirty="0"/>
              <a:t>Goal: a simple language so that we can formally define semantics</a:t>
            </a:r>
          </a:p>
          <a:p>
            <a:pPr lvl="1"/>
            <a:r>
              <a:rPr lang="en-US" dirty="0"/>
              <a:t>Turing Complete: Assignment, Condition, Loop</a:t>
            </a:r>
          </a:p>
          <a:p>
            <a:r>
              <a:rPr lang="en-US" dirty="0"/>
              <a:t>Denotational Semantics</a:t>
            </a:r>
          </a:p>
          <a:p>
            <a:pPr lvl="1"/>
            <a:r>
              <a:rPr lang="en-US" dirty="0"/>
              <a:t>Goal: reason about the semantics of the program </a:t>
            </a:r>
          </a:p>
          <a:p>
            <a:pPr lvl="1"/>
            <a:r>
              <a:rPr lang="en-US" dirty="0"/>
              <a:t>Big Step semantics: evaluate semantics or effects of each program statement over program states</a:t>
            </a:r>
          </a:p>
          <a:p>
            <a:r>
              <a:rPr lang="en-US" dirty="0"/>
              <a:t>Axiomatic Semantics </a:t>
            </a:r>
          </a:p>
          <a:p>
            <a:pPr lvl="1"/>
            <a:r>
              <a:rPr lang="en-US" dirty="0"/>
              <a:t>Goal: reason and prove program correctness</a:t>
            </a:r>
          </a:p>
          <a:p>
            <a:pPr lvl="1"/>
            <a:r>
              <a:rPr lang="en-US" dirty="0"/>
              <a:t>Hoare Triple, loop invariants</a:t>
            </a:r>
          </a:p>
          <a:p>
            <a:r>
              <a:rPr lang="en-US" dirty="0"/>
              <a:t>Abstract Interpretation</a:t>
            </a:r>
          </a:p>
          <a:p>
            <a:pPr lvl="1"/>
            <a:r>
              <a:rPr lang="en-US" dirty="0"/>
              <a:t>Goal: approximating program behaviors</a:t>
            </a:r>
          </a:p>
          <a:p>
            <a:pPr lvl="1"/>
            <a:r>
              <a:rPr lang="en-US" dirty="0"/>
              <a:t>Abstract domains: sign, even/odd, interval, transfer functions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0B02-1D80-DB4B-8A6C-AF796A40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Abstract Interpretation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5BF0AE7-556A-A347-9F4E-71EF82FFA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 static analysis technique for program 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Prove</a:t>
            </a:r>
            <a:r>
              <a:rPr lang="en-US" altLang="en-US" dirty="0">
                <a:ea typeface="ＭＳ Ｐゴシック" panose="020B0600070205080204" pitchFamily="34" charset="-128"/>
              </a:rPr>
              <a:t> program properties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E.g., program is free of certain types of errors, div-by-0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Popular in the industry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Astree</a:t>
            </a:r>
            <a:r>
              <a:rPr lang="en-US" altLang="en-US" dirty="0">
                <a:ea typeface="ＭＳ Ｐゴシック" panose="020B0600070205080204" pitchFamily="34" charset="-128"/>
              </a:rPr>
              <a:t>: verification tool applied to Airbus avionic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Facebook Infer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Abstract Domains: approximate program properties</a:t>
            </a:r>
            <a:endParaRPr lang="en-US" dirty="0">
              <a:effectLst/>
            </a:endParaRPr>
          </a:p>
          <a:p>
            <a:pPr lvl="1"/>
            <a:r>
              <a:rPr lang="en-US" b="1" dirty="0"/>
              <a:t>Sign</a:t>
            </a:r>
            <a:r>
              <a:rPr lang="en-US" dirty="0"/>
              <a:t>: x is either { -, 0, +}</a:t>
            </a:r>
          </a:p>
          <a:p>
            <a:pPr lvl="1"/>
            <a:r>
              <a:rPr lang="en-US" b="1" dirty="0"/>
              <a:t>Odd/Even</a:t>
            </a:r>
            <a:r>
              <a:rPr lang="en-US" dirty="0"/>
              <a:t>: x is either {odd, even}</a:t>
            </a:r>
          </a:p>
          <a:p>
            <a:pPr lvl="1"/>
            <a:r>
              <a:rPr lang="en-US" b="1" dirty="0"/>
              <a:t>Interval Domain</a:t>
            </a:r>
            <a:r>
              <a:rPr lang="en-US" dirty="0"/>
              <a:t>:  x is in the range [min, max]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Invariant Inference</a:t>
            </a:r>
          </a:p>
          <a:p>
            <a:pPr lvl="1"/>
            <a:r>
              <a:rPr lang="en-US" dirty="0"/>
              <a:t>Infer unknown invariant properties under various abstract domains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Unlike program verification, for instance, program specifications are not required (in fact, we want to *discover* them)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Thus input: program source (or object) code, output: facts about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Somewhat in between type checking/inference and full program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= 4281 * 89731;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array_a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]    or   n/</a:t>
            </a: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If we are just interested in if </a:t>
            </a: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</a:t>
            </a:r>
            <a:r>
              <a:rPr lang="en-US" altLang="en-US" b="1" dirty="0">
                <a:ea typeface="ＭＳ Ｐゴシック" panose="020B0600070205080204" pitchFamily="34" charset="-128"/>
              </a:rPr>
              <a:t>-</a:t>
            </a:r>
            <a:r>
              <a:rPr lang="en-US" altLang="en-US" dirty="0">
                <a:ea typeface="ＭＳ Ｐゴシック" panose="020B0600070205080204" pitchFamily="34" charset="-128"/>
              </a:rPr>
              <a:t>  or </a:t>
            </a: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</a:t>
            </a:r>
            <a:r>
              <a:rPr lang="en-US" altLang="en-US" b="1" dirty="0">
                <a:ea typeface="ＭＳ Ｐゴシック" panose="020B0600070205080204" pitchFamily="34" charset="-128"/>
              </a:rPr>
              <a:t>0</a:t>
            </a:r>
            <a:r>
              <a:rPr lang="en-US" altLang="en-US" dirty="0">
                <a:ea typeface="ＭＳ Ｐゴシック" panose="020B0600070205080204" pitchFamily="34" charset="-128"/>
              </a:rPr>
              <a:t> , then the </a:t>
            </a:r>
            <a:r>
              <a:rPr lang="en-US" altLang="en-US" i="1" dirty="0">
                <a:ea typeface="ＭＳ Ｐゴシック" panose="020B0600070205080204" pitchFamily="34" charset="-128"/>
              </a:rPr>
              <a:t>real</a:t>
            </a:r>
            <a:r>
              <a:rPr lang="en-US" altLang="en-US" dirty="0">
                <a:ea typeface="ＭＳ Ｐゴシック" panose="020B0600070205080204" pitchFamily="34" charset="-128"/>
              </a:rPr>
              <a:t> value of </a:t>
            </a: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not needed.  We just need to know the ‘</a:t>
            </a:r>
            <a:r>
              <a:rPr lang="en-US" altLang="ja-JP" b="1" dirty="0">
                <a:ea typeface="ＭＳ Ｐゴシック" panose="020B0600070205080204" pitchFamily="34" charset="-128"/>
              </a:rPr>
              <a:t>sign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of </a:t>
            </a:r>
            <a:r>
              <a:rPr lang="en-US" altLang="ja-JP" dirty="0" err="1">
                <a:ea typeface="ＭＳ Ｐゴシック" panose="020B0600070205080204" pitchFamily="34" charset="-128"/>
              </a:rPr>
              <a:t>i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Thus </a:t>
            </a: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</a:t>
            </a:r>
            <a:r>
              <a:rPr lang="en-US" altLang="en-US" b="1" dirty="0">
                <a:ea typeface="ＭＳ Ｐゴシック" panose="020B0600070205080204" pitchFamily="34" charset="-128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</a:rPr>
              <a:t> ,  which is an approximation, but good enough to guarantee no problem with array boundary or with division by 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7F7C-E303-F24B-A717-4D651F5D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Reviews: </a:t>
            </a:r>
            <a:r>
              <a:rPr lang="en-US" dirty="0" err="1"/>
              <a:t>Miscs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DFEE-6ABF-7244-8C95-3CF022BB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Solver</a:t>
            </a:r>
          </a:p>
          <a:p>
            <a:pPr lvl="1"/>
            <a:r>
              <a:rPr lang="en-US" dirty="0"/>
              <a:t>Goal: determine if a formula is satisfiable or not</a:t>
            </a:r>
          </a:p>
          <a:p>
            <a:pPr lvl="1"/>
            <a:r>
              <a:rPr lang="en-US" dirty="0"/>
              <a:t>Used in symbolic execution and many verification approaches</a:t>
            </a:r>
          </a:p>
          <a:p>
            <a:r>
              <a:rPr lang="en-US" dirty="0"/>
              <a:t>Intro to Boolean / First Order logic </a:t>
            </a:r>
          </a:p>
          <a:p>
            <a:pPr lvl="1"/>
            <a:r>
              <a:rPr lang="en-US" dirty="0"/>
              <a:t>Goal: reason about the semantics of the program </a:t>
            </a:r>
          </a:p>
          <a:p>
            <a:pPr lvl="1"/>
            <a:r>
              <a:rPr lang="en-US" dirty="0"/>
              <a:t>Big Step semantics: evaluate semantics or effects of each program statement over program states</a:t>
            </a:r>
          </a:p>
          <a:p>
            <a:r>
              <a:rPr lang="en-US" dirty="0"/>
              <a:t>Soundness / Completeness </a:t>
            </a:r>
          </a:p>
          <a:p>
            <a:pPr lvl="1"/>
            <a:r>
              <a:rPr lang="en-US" dirty="0"/>
              <a:t>Testing vs Verification</a:t>
            </a:r>
          </a:p>
          <a:p>
            <a:pPr lvl="1"/>
            <a:r>
              <a:rPr lang="en-US" dirty="0"/>
              <a:t>Decidability</a:t>
            </a:r>
          </a:p>
        </p:txBody>
      </p:sp>
    </p:spTree>
    <p:extLst>
      <p:ext uri="{BB962C8B-B14F-4D97-AF65-F5344CB8AC3E}">
        <p14:creationId xmlns:p14="http://schemas.microsoft.com/office/powerpoint/2010/main" val="1729318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BEA1-1AE6-6E4A-8820-99F8043D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Zone domain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A8D9E7CB-857D-BB4F-8DE0-1EDCF7AFC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Interval</a:t>
            </a:r>
            <a:r>
              <a:rPr lang="en-US" altLang="en-US">
                <a:ea typeface="ＭＳ Ｐゴシック" panose="020B0600070205080204" pitchFamily="34" charset="-128"/>
              </a:rPr>
              <a:t> domain (a &lt;= v &lt;= b) is fast but imprecise (no relations between variables)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Zone</a:t>
            </a:r>
            <a:r>
              <a:rPr lang="en-US" altLang="en-US">
                <a:ea typeface="ＭＳ Ｐゴシック" panose="020B0600070205080204" pitchFamily="34" charset="-128"/>
              </a:rPr>
              <a:t> domain: v_i – v_j &lt;= c and +- v_i &lt;= c</a:t>
            </a: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C69B9B94-8D91-534B-8A34-1D566F0E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117850"/>
            <a:ext cx="461327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C3F3-E3E6-234D-9480-1CCC84FA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B03287-6E2D-874D-9FCA-82751A5AEF4E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v_j – v_i &lt;= 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76141-6588-7047-AC2D-F4ACDAC040FC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R</a:t>
            </a:r>
            <a:r>
              <a:rPr lang="en-US" dirty="0">
                <a:solidFill>
                  <a:schemeClr val="accent6"/>
                </a:solidFill>
              </a:rPr>
              <a:t> (or Z or Q)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0F016F24-4CEA-7541-BCB3-3035E726B029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AD64FCDD-FDAC-0B43-B846-9FD957407C97}"/>
              </a:ext>
            </a:extLst>
          </p:cNvPr>
          <p:cNvSpPr/>
          <p:nvPr/>
        </p:nvSpPr>
        <p:spPr>
          <a:xfrm rot="5400000">
            <a:off x="4941136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ϒ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719C-EF5E-2347-BF72-B837F605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3A3CFA-8E70-0D4E-9506-6C41CCF27F9E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x = 10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D102DF49-7739-FF49-B9F1-E31A125C8DB0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870A17E-0D76-D246-9DA6-D7C3E993D33C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0 &lt;= 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0 – x &lt;= -10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49A1-2CF5-6A4C-A92E-2525E3E7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289EC9-0F1D-4E46-BC02-2D1BDF437BB8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x = 10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58281189-9601-BD45-BAD8-403F0779C556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177BC8-0B8B-FC4A-BCCD-DCE3BFD80630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0 &lt;= 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0 – x &lt;= -10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08B2399-81DF-8A4F-B9FC-95E751DF0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3086100"/>
            <a:ext cx="2074863" cy="11461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Let </a:t>
            </a: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v_1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AFB0-EF73-0B40-85EB-A09277D6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D7E89A-47D8-C04F-9E96-B2F92DE97AC8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x = 10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D48B10A8-B0AB-2A42-AAD3-6E185D04E799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C31F61-BB5F-8C45-8CA2-67B7109E0548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v_1 &lt;= 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v_1 – x &lt;= -10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BA595BE-9A47-014C-9D8C-B9E98EBD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3086100"/>
            <a:ext cx="2074863" cy="11461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Let </a:t>
            </a: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v_1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A5BA-C75E-6E40-A54C-CECFD712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914FC9-253C-514B-97D6-99C57F9537C4}"/>
              </a:ext>
            </a:extLst>
          </p:cNvPr>
          <p:cNvSpPr/>
          <p:nvPr/>
        </p:nvSpPr>
        <p:spPr>
          <a:xfrm>
            <a:off x="1933223" y="4669971"/>
            <a:ext cx="3801662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>
                <a:solidFill>
                  <a:srgbClr val="79463D"/>
                </a:solidFill>
              </a:rPr>
              <a:t>{x| x – 0 &lt;= 10 &amp; 0 –x &lt;= -10}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03E052-8715-644A-94ED-3C1EDB788EA3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v_1 &lt;= 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v_1 – x &lt;= -10</a:t>
            </a: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3516F872-5085-E24A-9D30-38209030A2D6}"/>
              </a:ext>
            </a:extLst>
          </p:cNvPr>
          <p:cNvSpPr/>
          <p:nvPr/>
        </p:nvSpPr>
        <p:spPr>
          <a:xfrm rot="5400000">
            <a:off x="4941136" y="3086809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ϒ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69AD-E7AC-0F41-A1A9-C1CA0F87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3F2F93-10BE-CA46-B6A4-81C4D96EAB04}"/>
              </a:ext>
            </a:extLst>
          </p:cNvPr>
          <p:cNvSpPr/>
          <p:nvPr/>
        </p:nvSpPr>
        <p:spPr>
          <a:xfrm>
            <a:off x="2857499" y="1524000"/>
            <a:ext cx="2639787" cy="21025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v_1 &lt;= 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v_1 – x &lt;= -10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y – v_1 &lt;= 7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v_1 – y &lt;= -7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y &lt;= 3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y – x &lt;= -3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8D0B300-8FC7-3448-A042-50F053B899FA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X =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Y = 7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16D6BB35-3695-BB48-8D0A-006C20A55B37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8887-0094-0140-844E-27B783DD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E7921F-797F-EF42-AC6B-ECECAB280D25}"/>
              </a:ext>
            </a:extLst>
          </p:cNvPr>
          <p:cNvSpPr/>
          <p:nvPr/>
        </p:nvSpPr>
        <p:spPr>
          <a:xfrm>
            <a:off x="2857499" y="1524000"/>
            <a:ext cx="2639787" cy="21025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v_1 &lt;= 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v_1 – y &lt;= -10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y – v_1 &lt;= 7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V_1 – y &lt;= -7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x – y &lt;= 3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y – x &lt;= -3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8155EA-9C66-404D-8ACF-5C87C3ED5741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{(</a:t>
            </a:r>
            <a:r>
              <a:rPr lang="en-US" b="1" dirty="0" err="1">
                <a:solidFill>
                  <a:schemeClr val="accent6"/>
                </a:solidFill>
              </a:rPr>
              <a:t>x,y</a:t>
            </a:r>
            <a:r>
              <a:rPr lang="en-US" b="1" dirty="0">
                <a:solidFill>
                  <a:schemeClr val="accent6"/>
                </a:solidFill>
              </a:rPr>
              <a:t>) | (</a:t>
            </a:r>
            <a:r>
              <a:rPr lang="en-US" b="1" dirty="0" err="1">
                <a:solidFill>
                  <a:schemeClr val="accent6"/>
                </a:solidFill>
              </a:rPr>
              <a:t>x,y</a:t>
            </a:r>
            <a:r>
              <a:rPr lang="en-US" b="1" dirty="0">
                <a:solidFill>
                  <a:schemeClr val="accent6"/>
                </a:solidFill>
              </a:rPr>
              <a:t>) satisfies all constraints above)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DD4DBF9B-E115-1948-9FF6-5874744240B7}"/>
              </a:ext>
            </a:extLst>
          </p:cNvPr>
          <p:cNvSpPr/>
          <p:nvPr/>
        </p:nvSpPr>
        <p:spPr>
          <a:xfrm rot="5400000">
            <a:off x="4941136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ϒ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1630-6368-FE4E-8E84-7EB045A0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Zone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B47F688-E8E1-0343-B1B8-434BF897D6E1}"/>
              </a:ext>
            </a:extLst>
          </p:cNvPr>
          <p:cNvSpPr/>
          <p:nvPr/>
        </p:nvSpPr>
        <p:spPr>
          <a:xfrm>
            <a:off x="2857499" y="1524000"/>
            <a:ext cx="2639787" cy="21025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v_2 &lt;= 4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-v2 &lt;= -1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v3 &lt;= 3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-v3 &lt;= -1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0000FF"/>
                </a:solidFill>
              </a:rPr>
              <a:t>v2 – v3 = 1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7F587EDC-5A0D-8941-8F07-99302B022459}"/>
              </a:ext>
            </a:extLst>
          </p:cNvPr>
          <p:cNvSpPr/>
          <p:nvPr/>
        </p:nvSpPr>
        <p:spPr>
          <a:xfrm rot="5400000">
            <a:off x="4941136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ϒ</a:t>
            </a:r>
          </a:p>
        </p:txBody>
      </p:sp>
      <p:pic>
        <p:nvPicPr>
          <p:cNvPr id="53256" name="Picture 2">
            <a:extLst>
              <a:ext uri="{FF2B5EF4-FFF2-40B4-BE49-F238E27FC236}">
                <a16:creationId xmlns:a16="http://schemas.microsoft.com/office/drawing/2014/main" id="{3C1CAF79-71D7-F743-A8DA-57680BFC5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222750"/>
            <a:ext cx="3165475" cy="220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1F0D-C4A2-4B4B-AD80-3DF2E471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Basic Structure of Abstract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3785D-DE3C-4646-860D-A57DCFBD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731520" lvl="2" indent="-18288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456883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Deciding the </a:t>
            </a:r>
            <a:r>
              <a:rPr lang="en-US" b="1" dirty="0">
                <a:ea typeface="+mn-ea"/>
              </a:rPr>
              <a:t>Abstract</a:t>
            </a:r>
            <a:r>
              <a:rPr lang="en-US" dirty="0">
                <a:ea typeface="+mn-ea"/>
              </a:rPr>
              <a:t> Domain for the </a:t>
            </a:r>
            <a:r>
              <a:rPr lang="en-US" b="1" dirty="0">
                <a:ea typeface="+mn-ea"/>
              </a:rPr>
              <a:t>Concrete</a:t>
            </a:r>
            <a:r>
              <a:rPr lang="en-US" dirty="0">
                <a:ea typeface="+mn-ea"/>
              </a:rPr>
              <a:t> Domain of the variables</a:t>
            </a:r>
            <a:endParaRPr lang="en-US" dirty="0">
              <a:effectLst/>
            </a:endParaRPr>
          </a:p>
          <a:p>
            <a:pPr lvl="2"/>
            <a:r>
              <a:rPr lang="en-US" dirty="0"/>
              <a:t>Concrete value (x) = 6</a:t>
            </a:r>
          </a:p>
          <a:p>
            <a:pPr lvl="2"/>
            <a:r>
              <a:rPr lang="en-US" dirty="0"/>
              <a:t>(Sign) Abstract value (x) = even</a:t>
            </a:r>
            <a:br>
              <a:rPr lang="en-US" dirty="0">
                <a:ea typeface="+mn-ea"/>
              </a:rPr>
            </a:br>
            <a:endParaRPr lang="en-US" dirty="0">
              <a:ea typeface="+mn-ea"/>
            </a:endParaRPr>
          </a:p>
          <a:p>
            <a:pPr marL="456883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Defining </a:t>
            </a:r>
            <a:r>
              <a:rPr lang="en-US" b="1" dirty="0">
                <a:ea typeface="+mn-ea"/>
              </a:rPr>
              <a:t>Transfer</a:t>
            </a:r>
            <a:r>
              <a:rPr lang="en-US" dirty="0">
                <a:ea typeface="+mn-ea"/>
              </a:rPr>
              <a:t> functions for atomic statements/operations in the programming language</a:t>
            </a:r>
            <a:endParaRPr lang="en-US" dirty="0">
              <a:effectLst/>
            </a:endParaRPr>
          </a:p>
          <a:p>
            <a:pPr lvl="2"/>
            <a:r>
              <a:rPr lang="en-US" dirty="0"/>
              <a:t>6 / 2 =  3</a:t>
            </a:r>
          </a:p>
          <a:p>
            <a:pPr lvl="2"/>
            <a:r>
              <a:rPr lang="en-US" dirty="0"/>
              <a:t>even / 2 =  even, odd, 0</a:t>
            </a:r>
            <a:br>
              <a:rPr lang="en-US" dirty="0">
                <a:ea typeface="+mn-ea"/>
              </a:rPr>
            </a:br>
            <a:endParaRPr lang="en-US" dirty="0">
              <a:ea typeface="+mn-ea"/>
            </a:endParaRPr>
          </a:p>
          <a:p>
            <a:pPr marL="456883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Making sure the analysis </a:t>
            </a:r>
            <a:r>
              <a:rPr lang="en-US" b="1" dirty="0">
                <a:ea typeface="+mn-ea"/>
              </a:rPr>
              <a:t>halts</a:t>
            </a:r>
            <a:r>
              <a:rPr lang="en-US" dirty="0">
                <a:ea typeface="+mn-ea"/>
              </a:rPr>
              <a:t> eventually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Important: the program might not halt, but the static analysis on the program will !!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B9AE-5D16-BD4B-A038-DE5C637F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Set of Constraints, Matrix, and Graph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EDC479F1-DD90-DB4B-B3A8-8EC9114D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Constraints</a:t>
            </a:r>
            <a:r>
              <a:rPr lang="en-US" altLang="en-US">
                <a:ea typeface="ＭＳ Ｐゴシック" panose="020B0600070205080204" pitchFamily="34" charset="-128"/>
              </a:rPr>
              <a:t>   v_j – v_i   &lt;= c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 Bound Matrix  M  (|v| x |v|):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M(i,j) = c (when v_j – vi &lt;= c) else inf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Graph G=(V,E,w)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W(E(i,j)) = c when v_j – v_i &lt;= c or M(i,j) = c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3D98520-2349-6D4E-B766-19C29CFECB81}"/>
              </a:ext>
            </a:extLst>
          </p:cNvPr>
          <p:cNvSpPr/>
          <p:nvPr/>
        </p:nvSpPr>
        <p:spPr>
          <a:xfrm>
            <a:off x="5565129" y="4365718"/>
            <a:ext cx="2529603" cy="18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Graph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1600" dirty="0"/>
              <a:t>C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C97CE-7CB7-B743-B4B9-FE12746A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Set of Constraints, Matrix, and Graph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6D4030-6CC8-194E-9A02-192EF0EC5D6A}"/>
              </a:ext>
            </a:extLst>
          </p:cNvPr>
          <p:cNvSpPr/>
          <p:nvPr/>
        </p:nvSpPr>
        <p:spPr>
          <a:xfrm>
            <a:off x="3376248" y="1751138"/>
            <a:ext cx="2364405" cy="15113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</a:rPr>
              <a:t>Constraint</a:t>
            </a: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</a:rPr>
              <a:t>v</a:t>
            </a:r>
            <a:r>
              <a:rPr lang="en-US" altLang="en-US" sz="1800" baseline="-25000">
                <a:solidFill>
                  <a:srgbClr val="FFFFFF"/>
                </a:solidFill>
              </a:rPr>
              <a:t>j</a:t>
            </a:r>
            <a:r>
              <a:rPr lang="en-US" altLang="en-US" sz="1800">
                <a:solidFill>
                  <a:srgbClr val="FFFFFF"/>
                </a:solidFill>
              </a:rPr>
              <a:t> – v</a:t>
            </a:r>
            <a:r>
              <a:rPr lang="en-US" altLang="en-US" sz="1800" baseline="-25000">
                <a:solidFill>
                  <a:srgbClr val="FFFFFF"/>
                </a:solidFill>
              </a:rPr>
              <a:t>i</a:t>
            </a:r>
            <a:r>
              <a:rPr lang="en-US" altLang="en-US" sz="1800">
                <a:solidFill>
                  <a:srgbClr val="FFFFFF"/>
                </a:solidFill>
              </a:rPr>
              <a:t> &lt;= 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244685-1E75-8F49-BEF0-75F5365B1D49}"/>
              </a:ext>
            </a:extLst>
          </p:cNvPr>
          <p:cNvSpPr/>
          <p:nvPr/>
        </p:nvSpPr>
        <p:spPr>
          <a:xfrm>
            <a:off x="929244" y="4411224"/>
            <a:ext cx="2364405" cy="21165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dirty="0"/>
              <a:t>Matrix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8E7B85-EEB8-BF45-8CCB-85BB7D92F030}"/>
              </a:ext>
            </a:extLst>
          </p:cNvPr>
          <p:cNvGraphicFramePr>
            <a:graphicFrameLocks noGrp="1"/>
          </p:cNvGraphicFramePr>
          <p:nvPr/>
        </p:nvGraphicFramePr>
        <p:xfrm>
          <a:off x="1125538" y="4983163"/>
          <a:ext cx="1920875" cy="134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4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673" marB="4567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673" marB="4567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673" marB="4567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i</a:t>
                      </a:r>
                    </a:p>
                  </a:txBody>
                  <a:tcPr marL="91461" marR="91461" marT="45673" marB="45673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673" marB="4567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61" marR="91461" marT="45673" marB="4567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61" marR="91461" marT="45673" marB="4567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61" marR="91461" marT="45673" marB="456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i</a:t>
                      </a:r>
                    </a:p>
                  </a:txBody>
                  <a:tcPr marL="91461" marR="91461" marT="45673" marB="4567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61" marR="91461" marT="45673" marB="4567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61" marR="91461" marT="45673" marB="4567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 marL="91461" marR="91461" marT="45673" marB="456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673" marB="4567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61" marR="91461" marT="45673" marB="4567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61" marR="91461" marT="45673" marB="4567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673" marB="456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64CB759-A276-CA41-8FCD-21B54D1C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956175"/>
            <a:ext cx="495300" cy="506413"/>
          </a:xfrm>
          <a:prstGeom prst="ellipse">
            <a:avLst/>
          </a:prstGeom>
          <a:solidFill>
            <a:srgbClr val="4C5A6A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v</a:t>
            </a:r>
            <a:r>
              <a:rPr lang="en-US" sz="1600" baseline="-250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  <a:endParaRPr lang="en-US" sz="1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7B7D12-CE59-3148-AE04-070F58DC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5037138"/>
            <a:ext cx="496887" cy="504825"/>
          </a:xfrm>
          <a:prstGeom prst="ellipse">
            <a:avLst/>
          </a:prstGeom>
          <a:solidFill>
            <a:srgbClr val="4C5A6A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v</a:t>
            </a:r>
            <a:r>
              <a:rPr lang="en-US" sz="1600" baseline="-250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  <a:endParaRPr lang="en-US" sz="1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D3294-FAEC-BF4F-A4E3-0ECF0EA89CEE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6235700" y="5210175"/>
            <a:ext cx="1249363" cy="7937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-Right-Up Arrow 18">
            <a:extLst>
              <a:ext uri="{FF2B5EF4-FFF2-40B4-BE49-F238E27FC236}">
                <a16:creationId xmlns:a16="http://schemas.microsoft.com/office/drawing/2014/main" id="{369234B1-0483-8A45-9912-DDF5E6F38F51}"/>
              </a:ext>
            </a:extLst>
          </p:cNvPr>
          <p:cNvSpPr/>
          <p:nvPr/>
        </p:nvSpPr>
        <p:spPr>
          <a:xfrm>
            <a:off x="4006069" y="3680278"/>
            <a:ext cx="1084116" cy="730946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A761-B5B9-0847-A780-6BE5CAED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7346" name="Picture 7">
            <a:extLst>
              <a:ext uri="{FF2B5EF4-FFF2-40B4-BE49-F238E27FC236}">
                <a16:creationId xmlns:a16="http://schemas.microsoft.com/office/drawing/2014/main" id="{67ADE2A8-4F35-B043-9CDA-FA2390BCB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851025"/>
            <a:ext cx="2641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8">
            <a:extLst>
              <a:ext uri="{FF2B5EF4-FFF2-40B4-BE49-F238E27FC236}">
                <a16:creationId xmlns:a16="http://schemas.microsoft.com/office/drawing/2014/main" id="{9A35BF30-7FC2-D742-95FA-91AC748C1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189413"/>
            <a:ext cx="32353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9">
            <a:extLst>
              <a:ext uri="{FF2B5EF4-FFF2-40B4-BE49-F238E27FC236}">
                <a16:creationId xmlns:a16="http://schemas.microsoft.com/office/drawing/2014/main" id="{27B9FCE6-1090-0848-BA75-375E2B379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602163"/>
            <a:ext cx="271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FB20-ACA1-344D-94F7-3E0FFD98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FDE4B534-A1EC-6B47-B982-4BF374753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x is equivalent to y in the </a:t>
            </a:r>
            <a:r>
              <a:rPr lang="en-US" altLang="en-US">
                <a:solidFill>
                  <a:srgbClr val="79463D"/>
                </a:solidFill>
                <a:ea typeface="ＭＳ Ｐゴシック" panose="020B0600070205080204" pitchFamily="34" charset="-128"/>
              </a:rPr>
              <a:t>Concrete Domain</a:t>
            </a:r>
            <a:r>
              <a:rPr lang="en-US" altLang="en-US">
                <a:ea typeface="ＭＳ Ｐゴシック" panose="020B0600070205080204" pitchFamily="34" charset="-128"/>
              </a:rPr>
              <a:t>, then we expect the x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is equivalent to y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in the </a:t>
            </a: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Abstract Domain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so in this Zone Abstract domain !!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6">
            <a:extLst>
              <a:ext uri="{FF2B5EF4-FFF2-40B4-BE49-F238E27FC236}">
                <a16:creationId xmlns:a16="http://schemas.microsoft.com/office/drawing/2014/main" id="{059C66EA-F954-A042-9890-5DA627177EE7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1173163"/>
            <a:ext cx="3459163" cy="4906962"/>
            <a:chOff x="237597" y="1524000"/>
            <a:chExt cx="4243483" cy="490811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9592644-BB4D-5443-95A0-89965433FD2E}"/>
                </a:ext>
              </a:extLst>
            </p:cNvPr>
            <p:cNvSpPr/>
            <p:nvPr/>
          </p:nvSpPr>
          <p:spPr>
            <a:xfrm>
              <a:off x="524194" y="1524000"/>
              <a:ext cx="2639787" cy="21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v_2 &lt;= 4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-v2 &lt;= -1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v3 &lt;= 3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-v3 &lt;= -1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v2 – v3 = 1</a:t>
              </a:r>
            </a:p>
          </p:txBody>
        </p:sp>
        <p:sp>
          <p:nvSpPr>
            <p:cNvPr id="5" name="Curved Down Arrow 4">
              <a:extLst>
                <a:ext uri="{FF2B5EF4-FFF2-40B4-BE49-F238E27FC236}">
                  <a16:creationId xmlns:a16="http://schemas.microsoft.com/office/drawing/2014/main" id="{7FB6C9CF-39FD-1549-8A51-8F23A9B5CD7A}"/>
                </a:ext>
              </a:extLst>
            </p:cNvPr>
            <p:cNvSpPr/>
            <p:nvPr/>
          </p:nvSpPr>
          <p:spPr>
            <a:xfrm rot="5400000">
              <a:off x="2607831" y="3270252"/>
              <a:ext cx="2666997" cy="10795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latin typeface="Arial Black" panose="020B0604020202020204" pitchFamily="34" charset="0"/>
                </a:rPr>
                <a:t>ϒ</a:t>
              </a:r>
            </a:p>
          </p:txBody>
        </p:sp>
        <p:pic>
          <p:nvPicPr>
            <p:cNvPr id="59400" name="Picture 5">
              <a:extLst>
                <a:ext uri="{FF2B5EF4-FFF2-40B4-BE49-F238E27FC236}">
                  <a16:creationId xmlns:a16="http://schemas.microsoft.com/office/drawing/2014/main" id="{778A1F1B-05E3-1B45-B23F-14A1EAF34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97" y="4222690"/>
              <a:ext cx="3163981" cy="2209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6">
            <a:extLst>
              <a:ext uri="{FF2B5EF4-FFF2-40B4-BE49-F238E27FC236}">
                <a16:creationId xmlns:a16="http://schemas.microsoft.com/office/drawing/2014/main" id="{DA853685-7ACC-DB40-9BD0-AFD245C7DD24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1173163"/>
            <a:ext cx="3459163" cy="4906962"/>
            <a:chOff x="237597" y="1524000"/>
            <a:chExt cx="4243483" cy="490811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7C3AA5D-1382-F843-9177-7F3FE983D073}"/>
                </a:ext>
              </a:extLst>
            </p:cNvPr>
            <p:cNvSpPr/>
            <p:nvPr/>
          </p:nvSpPr>
          <p:spPr>
            <a:xfrm>
              <a:off x="524194" y="1524000"/>
              <a:ext cx="2639787" cy="21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v_2 &lt;= </a:t>
              </a:r>
              <a:r>
                <a:rPr lang="en-US" altLang="en-US" sz="1800" b="1">
                  <a:solidFill>
                    <a:srgbClr val="0000FF"/>
                  </a:solidFill>
                </a:rPr>
                <a:t>4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-v2 &lt;= -1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v3 &lt;= 3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-v3 &lt;= -1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v2 – v3 = 1</a:t>
              </a:r>
            </a:p>
          </p:txBody>
        </p:sp>
        <p:sp>
          <p:nvSpPr>
            <p:cNvPr id="5" name="Curved Down Arrow 4">
              <a:extLst>
                <a:ext uri="{FF2B5EF4-FFF2-40B4-BE49-F238E27FC236}">
                  <a16:creationId xmlns:a16="http://schemas.microsoft.com/office/drawing/2014/main" id="{D9FFA65E-6DDE-A945-9E33-2D7E7320D9E0}"/>
                </a:ext>
              </a:extLst>
            </p:cNvPr>
            <p:cNvSpPr/>
            <p:nvPr/>
          </p:nvSpPr>
          <p:spPr>
            <a:xfrm rot="5400000">
              <a:off x="2607831" y="3270252"/>
              <a:ext cx="2666997" cy="10795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latin typeface="Arial Black" panose="020B0604020202020204" pitchFamily="34" charset="0"/>
                </a:rPr>
                <a:t>ϒ</a:t>
              </a:r>
            </a:p>
          </p:txBody>
        </p:sp>
        <p:pic>
          <p:nvPicPr>
            <p:cNvPr id="60432" name="Picture 5">
              <a:extLst>
                <a:ext uri="{FF2B5EF4-FFF2-40B4-BE49-F238E27FC236}">
                  <a16:creationId xmlns:a16="http://schemas.microsoft.com/office/drawing/2014/main" id="{72E8C323-4C57-9B4F-A60A-5070AA13A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97" y="4222690"/>
              <a:ext cx="3163981" cy="2209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18" name="Group 7">
            <a:extLst>
              <a:ext uri="{FF2B5EF4-FFF2-40B4-BE49-F238E27FC236}">
                <a16:creationId xmlns:a16="http://schemas.microsoft.com/office/drawing/2014/main" id="{4AB4AF90-1CC8-E449-B365-0F9B8220E8E2}"/>
              </a:ext>
            </a:extLst>
          </p:cNvPr>
          <p:cNvGrpSpPr>
            <a:grpSpLocks/>
          </p:cNvGrpSpPr>
          <p:nvPr/>
        </p:nvGrpSpPr>
        <p:grpSpPr bwMode="auto">
          <a:xfrm>
            <a:off x="4840288" y="1169988"/>
            <a:ext cx="3459162" cy="4908550"/>
            <a:chOff x="237597" y="1524000"/>
            <a:chExt cx="4243483" cy="490811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B134C64-E4E6-4F40-AFE2-38F6E962DA81}"/>
                </a:ext>
              </a:extLst>
            </p:cNvPr>
            <p:cNvSpPr/>
            <p:nvPr/>
          </p:nvSpPr>
          <p:spPr>
            <a:xfrm>
              <a:off x="524194" y="1524000"/>
              <a:ext cx="2639787" cy="2102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v_2 &lt;= </a:t>
              </a:r>
              <a:r>
                <a:rPr lang="en-US" altLang="en-US" sz="1800" b="1">
                  <a:solidFill>
                    <a:srgbClr val="0000FF"/>
                  </a:solidFill>
                </a:rPr>
                <a:t>5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-v2 &lt;= -1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v3 &lt;= 3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-v3 &lt;= -1</a:t>
              </a:r>
            </a:p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0000FF"/>
                  </a:solidFill>
                </a:rPr>
                <a:t>v2 – v3 = 1</a:t>
              </a:r>
            </a:p>
          </p:txBody>
        </p:sp>
        <p:sp>
          <p:nvSpPr>
            <p:cNvPr id="10" name="Curved Down Arrow 9">
              <a:extLst>
                <a:ext uri="{FF2B5EF4-FFF2-40B4-BE49-F238E27FC236}">
                  <a16:creationId xmlns:a16="http://schemas.microsoft.com/office/drawing/2014/main" id="{03E818CC-D488-254C-BA9D-F32094A086F8}"/>
                </a:ext>
              </a:extLst>
            </p:cNvPr>
            <p:cNvSpPr/>
            <p:nvPr/>
          </p:nvSpPr>
          <p:spPr>
            <a:xfrm rot="5400000">
              <a:off x="2607831" y="3270252"/>
              <a:ext cx="2666997" cy="10795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latin typeface="Arial Black" panose="020B0604020202020204" pitchFamily="34" charset="0"/>
                </a:rPr>
                <a:t>ϒ</a:t>
              </a:r>
            </a:p>
          </p:txBody>
        </p:sp>
        <p:pic>
          <p:nvPicPr>
            <p:cNvPr id="60425" name="Picture 10">
              <a:extLst>
                <a:ext uri="{FF2B5EF4-FFF2-40B4-BE49-F238E27FC236}">
                  <a16:creationId xmlns:a16="http://schemas.microsoft.com/office/drawing/2014/main" id="{C7B8AEF3-806E-8C41-84D7-2FFEB73FC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97" y="4222690"/>
              <a:ext cx="3163981" cy="2209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>
            <a:extLst>
              <a:ext uri="{FF2B5EF4-FFF2-40B4-BE49-F238E27FC236}">
                <a16:creationId xmlns:a16="http://schemas.microsoft.com/office/drawing/2014/main" id="{6F1A678A-BC45-C643-88D6-0E8F67E06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9763"/>
            <a:ext cx="3654425" cy="3624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053E2D-AEE3-624B-B435-C689F266AD03}"/>
              </a:ext>
            </a:extLst>
          </p:cNvPr>
          <p:cNvCxnSpPr/>
          <p:nvPr/>
        </p:nvCxnSpPr>
        <p:spPr>
          <a:xfrm flipV="1">
            <a:off x="709613" y="906463"/>
            <a:ext cx="1227137" cy="1428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43" name="Picture 24">
            <a:extLst>
              <a:ext uri="{FF2B5EF4-FFF2-40B4-BE49-F238E27FC236}">
                <a16:creationId xmlns:a16="http://schemas.microsoft.com/office/drawing/2014/main" id="{F2F54052-EC10-E54D-8244-2DC2EBF8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676275"/>
            <a:ext cx="3656013" cy="3624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F438C6-6D78-5D4C-9C4F-E6AC69756F34}"/>
              </a:ext>
            </a:extLst>
          </p:cNvPr>
          <p:cNvCxnSpPr/>
          <p:nvPr/>
        </p:nvCxnSpPr>
        <p:spPr>
          <a:xfrm flipV="1">
            <a:off x="4637088" y="854075"/>
            <a:ext cx="1206500" cy="141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45" name="Content Placeholder 2">
            <a:extLst>
              <a:ext uri="{FF2B5EF4-FFF2-40B4-BE49-F238E27FC236}">
                <a16:creationId xmlns:a16="http://schemas.microsoft.com/office/drawing/2014/main" id="{DA3DEDEC-C95E-7D40-8C74-B53809009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4791075"/>
            <a:ext cx="8229600" cy="1785938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Two different sets of constraints (the lines) still describe the same region (shaded). 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However, the figure on the right with the constraint represented by the red line is not very </a:t>
            </a:r>
            <a:r>
              <a:rPr lang="en-US" altLang="en-US" sz="2000" b="1">
                <a:ea typeface="ＭＳ Ｐゴシック" panose="020B0600070205080204" pitchFamily="34" charset="-128"/>
              </a:rPr>
              <a:t>tight</a:t>
            </a:r>
            <a:r>
              <a:rPr lang="en-US" altLang="en-US" sz="2000">
                <a:ea typeface="ＭＳ Ｐゴシック" panose="020B0600070205080204" pitchFamily="34" charset="-128"/>
              </a:rPr>
              <a:t> !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7726-BEC5-AD45-8D36-3985E690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Normalization (Closure)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36F74F49-A076-F84A-B0F6-76AACC1B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have x = y implies x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 </a:t>
            </a:r>
            <a:r>
              <a:rPr lang="en-US" altLang="en-US">
                <a:ea typeface="ＭＳ Ｐゴシック" panose="020B0600070205080204" pitchFamily="34" charset="-128"/>
              </a:rPr>
              <a:t>= y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That is, if the concrete domains (the region of points) of x and y are the same, then their abstract versions (the sets of constraints or matrices or graphs) should also be the same.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achieve this:  tighten the boundaries as much as possible !!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AE54-61EE-1645-B318-A02DA69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Normalization (Closure)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55E3FFBB-BFAE-BD4C-AA6F-874E0569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have x = y implies x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 </a:t>
            </a:r>
            <a:r>
              <a:rPr lang="en-US" altLang="en-US">
                <a:ea typeface="ＭＳ Ｐゴシック" panose="020B0600070205080204" pitchFamily="34" charset="-128"/>
              </a:rPr>
              <a:t>= y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That is, if the concrete domains (the region of points) of x and y are the same, then their abstract versions (the sets of constraints or matrices or graphs) should also be the same.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achieve this:  tighten the boundaries as much as possible !!</a:t>
            </a:r>
          </a:p>
        </p:txBody>
      </p:sp>
      <p:grpSp>
        <p:nvGrpSpPr>
          <p:cNvPr id="63491" name="Group 9">
            <a:extLst>
              <a:ext uri="{FF2B5EF4-FFF2-40B4-BE49-F238E27FC236}">
                <a16:creationId xmlns:a16="http://schemas.microsoft.com/office/drawing/2014/main" id="{79F6EDD5-E794-FC49-9529-B2CE5C8C49DB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4167188"/>
            <a:ext cx="6400800" cy="2436812"/>
            <a:chOff x="228483" y="2972963"/>
            <a:chExt cx="7916609" cy="3660272"/>
          </a:xfrm>
        </p:grpSpPr>
        <p:pic>
          <p:nvPicPr>
            <p:cNvPr id="63493" name="Picture 5">
              <a:extLst>
                <a:ext uri="{FF2B5EF4-FFF2-40B4-BE49-F238E27FC236}">
                  <a16:creationId xmlns:a16="http://schemas.microsoft.com/office/drawing/2014/main" id="{DE1BD971-63D7-F143-92A3-29A1610A6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3" y="2972963"/>
              <a:ext cx="3654894" cy="36243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4" name="Picture 7">
              <a:extLst>
                <a:ext uri="{FF2B5EF4-FFF2-40B4-BE49-F238E27FC236}">
                  <a16:creationId xmlns:a16="http://schemas.microsoft.com/office/drawing/2014/main" id="{D22094DF-4711-794C-A89A-653C5229C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198" y="3008889"/>
              <a:ext cx="3654894" cy="36243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D4C216-45C0-E946-AEE3-DD49B10D1A6A}"/>
                </a:ext>
              </a:extLst>
            </p:cNvPr>
            <p:cNvCxnSpPr/>
            <p:nvPr/>
          </p:nvCxnSpPr>
          <p:spPr>
            <a:xfrm flipV="1">
              <a:off x="371814" y="3187572"/>
              <a:ext cx="1205555" cy="14116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703DDA-6168-AF4D-A587-12B23E6D3C15}"/>
              </a:ext>
            </a:extLst>
          </p:cNvPr>
          <p:cNvCxnSpPr/>
          <p:nvPr/>
        </p:nvCxnSpPr>
        <p:spPr>
          <a:xfrm flipV="1">
            <a:off x="4956175" y="4462463"/>
            <a:ext cx="976313" cy="93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DDA6-B1B3-A848-A715-4515DB5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Normalization (Closure)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7516C45A-2DD0-7443-9939-F65D56265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Objective</a:t>
            </a:r>
            <a:r>
              <a:rPr lang="en-US" altLang="en-US">
                <a:ea typeface="ＭＳ Ｐゴシック" panose="020B0600070205080204" pitchFamily="34" charset="-128"/>
              </a:rPr>
              <a:t>:  having x = y implies x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 </a:t>
            </a:r>
            <a:r>
              <a:rPr lang="en-US" altLang="en-US">
                <a:ea typeface="ＭＳ Ｐゴシック" panose="020B0600070205080204" pitchFamily="34" charset="-128"/>
              </a:rPr>
              <a:t>= y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That is, if the concrete domains (the region of points) of x and y are the same, then their abstract versions (the sets of constraints or matrices or graphs) should also be the same.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Solution</a:t>
            </a:r>
            <a:r>
              <a:rPr lang="en-US" altLang="en-US">
                <a:ea typeface="ＭＳ Ｐゴシック" panose="020B0600070205080204" pitchFamily="34" charset="-128"/>
              </a:rPr>
              <a:t>: tighten the boundaries as much as possible !!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Compute the shortest path (Bellman Ford with negative cycle detection)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method was suggested by the author of the Zone domain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Runs in cubic time (of the number of vertices or variables)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Giving a graph G=(V,E,w) , the method yields a new graph G=(V,E,w’) such that w’ is the smallest distance between any pair of vertices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Why negative cycle is bad  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02BF-F2DF-AC4C-A7ED-704CB0BB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BB52FE-F157-6F4B-A971-80FAFF034278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Abstract Domain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A72E53-1FB5-8A41-B0AC-31DF9299FCA2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Concrete Domain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86108427-063C-0348-8F64-0CB9511CABE6}"/>
              </a:ext>
            </a:extLst>
          </p:cNvPr>
          <p:cNvSpPr/>
          <p:nvPr/>
        </p:nvSpPr>
        <p:spPr>
          <a:xfrm rot="5400000">
            <a:off x="4941136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/>
              <a:t>Concrete Function</a:t>
            </a:r>
          </a:p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ϒ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A80067D2-2D4D-964A-9ED6-6AFDE5A0E2E3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/>
              <a:t>Abstract Function</a:t>
            </a:r>
          </a:p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6194-16AD-6046-A6FA-99ECE301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5538" name="Content Placeholder 3">
            <a:extLst>
              <a:ext uri="{FF2B5EF4-FFF2-40B4-BE49-F238E27FC236}">
                <a16:creationId xmlns:a16="http://schemas.microsoft.com/office/drawing/2014/main" id="{190A6F30-CF12-2C47-9A45-291CB82236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479" b="-69479"/>
          <a:stretch>
            <a:fillRect/>
          </a:stretch>
        </p:blipFill>
        <p:spPr/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349E-D690-5D49-B17D-D751B4F0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a typeface="ＭＳ Ｐゴシック" panose="020B0600070205080204" pitchFamily="34" charset="-128"/>
              </a:rPr>
              <a:t>Not yet done from here on – will continue later today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75294141-7449-5A4C-A2AD-713ABC944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456206E-0C66-2C4E-9E51-1B3E3255D63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/>
              <a:t>Transfer Functions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2F87948-04AC-4444-9E7D-46DB6059AD3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1800" b="1">
                <a:ea typeface="ＭＳ Ｐゴシック" panose="020B0600070205080204" pitchFamily="34" charset="-128"/>
              </a:rPr>
              <a:t>Assignment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x = 10 ; y = 5 </a:t>
            </a:r>
          </a:p>
          <a:p>
            <a:pPr lvl="1"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b="1">
                <a:ea typeface="ＭＳ Ｐゴシック" panose="020B0600070205080204" pitchFamily="34" charset="-128"/>
              </a:rPr>
              <a:t>Binary Operations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x = x - 2</a:t>
            </a:r>
          </a:p>
        </p:txBody>
      </p:sp>
      <p:graphicFrame>
        <p:nvGraphicFramePr>
          <p:cNvPr id="73828" name="Group 100">
            <a:extLst>
              <a:ext uri="{FF2B5EF4-FFF2-40B4-BE49-F238E27FC236}">
                <a16:creationId xmlns:a16="http://schemas.microsoft.com/office/drawing/2014/main" id="{4A532441-4B2F-6B4B-818E-5BA58ECE9E27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4343400" y="1752600"/>
          <a:ext cx="3733800" cy="2109788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829" name="Group 101">
            <a:extLst>
              <a:ext uri="{FF2B5EF4-FFF2-40B4-BE49-F238E27FC236}">
                <a16:creationId xmlns:a16="http://schemas.microsoft.com/office/drawing/2014/main" id="{CEA02259-4078-A141-A7E8-9DC2229317A1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4343400" y="4014788"/>
          <a:ext cx="3733800" cy="2111375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DDAC639-E6B3-4F4B-A812-DF5FEAB9E1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977063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/>
              <a:t>Union and Intersection</a:t>
            </a:r>
          </a:p>
        </p:txBody>
      </p:sp>
      <p:pic>
        <p:nvPicPr>
          <p:cNvPr id="69634" name="Picture 4">
            <a:extLst>
              <a:ext uri="{FF2B5EF4-FFF2-40B4-BE49-F238E27FC236}">
                <a16:creationId xmlns:a16="http://schemas.microsoft.com/office/drawing/2014/main" id="{F3C9A96D-4220-9546-863B-8D51287F8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62250"/>
            <a:ext cx="7620000" cy="23526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E38BB07-3106-5D4D-A5CA-B3FCD7C139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152400"/>
            <a:ext cx="8269288" cy="825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/>
              <a:t>Transfer Functions: Intersection</a:t>
            </a:r>
          </a:p>
        </p:txBody>
      </p:sp>
      <p:graphicFrame>
        <p:nvGraphicFramePr>
          <p:cNvPr id="88067" name="Group 3">
            <a:extLst>
              <a:ext uri="{FF2B5EF4-FFF2-40B4-BE49-F238E27FC236}">
                <a16:creationId xmlns:a16="http://schemas.microsoft.com/office/drawing/2014/main" id="{247C8484-C8A6-4941-898F-630726C8F237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733425" y="3106738"/>
          <a:ext cx="1978025" cy="146685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8094" name="Group 30">
            <a:extLst>
              <a:ext uri="{FF2B5EF4-FFF2-40B4-BE49-F238E27FC236}">
                <a16:creationId xmlns:a16="http://schemas.microsoft.com/office/drawing/2014/main" id="{242DC096-F017-BF43-9260-737865E3218A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733425" y="1524000"/>
          <a:ext cx="1978025" cy="1236663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79C9230-E5D3-B849-99E9-F026A8C22F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152400"/>
            <a:ext cx="8269288" cy="825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/>
              <a:t>Transfer Functions: Intersection</a:t>
            </a:r>
          </a:p>
        </p:txBody>
      </p:sp>
      <p:graphicFrame>
        <p:nvGraphicFramePr>
          <p:cNvPr id="88067" name="Group 3">
            <a:extLst>
              <a:ext uri="{FF2B5EF4-FFF2-40B4-BE49-F238E27FC236}">
                <a16:creationId xmlns:a16="http://schemas.microsoft.com/office/drawing/2014/main" id="{33B93916-A6A9-6748-9296-9E6AE97DEB33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733425" y="3106738"/>
          <a:ext cx="1978025" cy="146685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8094" name="Group 30">
            <a:extLst>
              <a:ext uri="{FF2B5EF4-FFF2-40B4-BE49-F238E27FC236}">
                <a16:creationId xmlns:a16="http://schemas.microsoft.com/office/drawing/2014/main" id="{61792960-2356-884D-8BA0-37E97B3F481F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733425" y="1524000"/>
          <a:ext cx="1978025" cy="1236663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8121" name="Group 57">
            <a:extLst>
              <a:ext uri="{FF2B5EF4-FFF2-40B4-BE49-F238E27FC236}">
                <a16:creationId xmlns:a16="http://schemas.microsoft.com/office/drawing/2014/main" id="{C7991EA9-EDC8-7A43-8CB2-5BD87462558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33425" y="4999038"/>
          <a:ext cx="1978025" cy="1462087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m*^n*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811" name="Rectangle 84">
            <a:extLst>
              <a:ext uri="{FF2B5EF4-FFF2-40B4-BE49-F238E27FC236}">
                <a16:creationId xmlns:a16="http://schemas.microsoft.com/office/drawing/2014/main" id="{05AD8DDF-92CD-9747-A440-7C231DC89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1630363"/>
            <a:ext cx="3948113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 b="1"/>
              <a:t>When we intersect  two matrices ?  </a:t>
            </a:r>
          </a:p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 b="1"/>
              <a:t>Intersection </a:t>
            </a:r>
            <a:r>
              <a:rPr lang="en-US" altLang="en-US" sz="2000"/>
              <a:t>is used, for example, when dealing with </a:t>
            </a:r>
            <a:r>
              <a:rPr lang="en-US" altLang="en-US" sz="2000" b="1"/>
              <a:t>guards </a:t>
            </a:r>
          </a:p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>
                <a:solidFill>
                  <a:srgbClr val="B3BBC6"/>
                </a:solidFill>
                <a:latin typeface="Zapf Dingbats" charset="2"/>
                <a:sym typeface="Zapf Dingbats" charset="2"/>
              </a:rPr>
              <a:t>✪ </a:t>
            </a:r>
            <a:r>
              <a:rPr lang="en-US" altLang="en-US" sz="2000" b="1"/>
              <a:t>If (x – y &lt;= c) {</a:t>
            </a:r>
            <a:r>
              <a:rPr lang="en-US" altLang="en-US" sz="2000">
                <a:solidFill>
                  <a:srgbClr val="0000FF"/>
                </a:solidFill>
                <a:latin typeface="Zapf Dingbats" charset="2"/>
                <a:sym typeface="Zapf Dingbats" charset="2"/>
              </a:rPr>
              <a:t>✪</a:t>
            </a:r>
            <a:r>
              <a:rPr lang="en-US" altLang="en-US" sz="2000" b="1"/>
              <a:t>… }</a:t>
            </a:r>
          </a:p>
          <a:p>
            <a:pPr lvl="1" defTabSz="914400" eaLnBrk="1" hangingPunct="1">
              <a:buClr>
                <a:schemeClr val="tx2"/>
              </a:buClr>
              <a:buSzTx/>
            </a:pPr>
            <a:r>
              <a:rPr lang="en-US" altLang="en-US"/>
              <a:t>The matrix at </a:t>
            </a:r>
            <a:r>
              <a:rPr lang="en-US" altLang="en-US">
                <a:solidFill>
                  <a:srgbClr val="0000FF"/>
                </a:solidFill>
                <a:latin typeface="Zapf Dingbats" charset="2"/>
                <a:sym typeface="Zapf Dingbats" charset="2"/>
              </a:rPr>
              <a:t>✪ </a:t>
            </a:r>
            <a:r>
              <a:rPr lang="en-US" altLang="en-US"/>
              <a:t>is the </a:t>
            </a:r>
            <a:r>
              <a:rPr lang="en-US" altLang="en-US" b="1"/>
              <a:t>intersection</a:t>
            </a:r>
            <a:r>
              <a:rPr lang="en-US" altLang="en-US"/>
              <a:t> of the matrix at </a:t>
            </a:r>
            <a:r>
              <a:rPr lang="en-US" altLang="en-US">
                <a:solidFill>
                  <a:srgbClr val="B3BBC6"/>
                </a:solidFill>
                <a:latin typeface="Zapf Dingbats" charset="2"/>
                <a:sym typeface="Zapf Dingbats" charset="2"/>
              </a:rPr>
              <a:t>✪ </a:t>
            </a:r>
            <a:r>
              <a:rPr lang="en-US" altLang="en-US"/>
              <a:t>and the matrix representing the constraint x –y &lt;= c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8534088-6D31-9A44-9B50-714D40EB94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9458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/>
              <a:t>Transfer Functions: Union</a:t>
            </a:r>
          </a:p>
        </p:txBody>
      </p:sp>
      <p:graphicFrame>
        <p:nvGraphicFramePr>
          <p:cNvPr id="83031" name="Group 87">
            <a:extLst>
              <a:ext uri="{FF2B5EF4-FFF2-40B4-BE49-F238E27FC236}">
                <a16:creationId xmlns:a16="http://schemas.microsoft.com/office/drawing/2014/main" id="{EED80A58-B713-1941-ABFC-A4E2F078E69A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674688" y="3233738"/>
          <a:ext cx="1949450" cy="1298575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033" name="Group 89">
            <a:extLst>
              <a:ext uri="{FF2B5EF4-FFF2-40B4-BE49-F238E27FC236}">
                <a16:creationId xmlns:a16="http://schemas.microsoft.com/office/drawing/2014/main" id="{0B7D8679-0593-1041-AA24-67CC55B4AA7A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95325" y="1570038"/>
          <a:ext cx="1928813" cy="1308100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001" name="Group 57">
            <a:extLst>
              <a:ext uri="{FF2B5EF4-FFF2-40B4-BE49-F238E27FC236}">
                <a16:creationId xmlns:a16="http://schemas.microsoft.com/office/drawing/2014/main" id="{C4D8638A-6F13-234A-A995-36FEA6897D5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74688" y="4957763"/>
          <a:ext cx="1949450" cy="1236662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59" name="Rectangle 88">
            <a:extLst>
              <a:ext uri="{FF2B5EF4-FFF2-40B4-BE49-F238E27FC236}">
                <a16:creationId xmlns:a16="http://schemas.microsoft.com/office/drawing/2014/main" id="{0322CC14-3A7A-094A-858A-5A294CD2E3C1}"/>
              </a:ext>
            </a:extLst>
          </p:cNvPr>
          <p:cNvSpPr>
            <a:spLocks/>
          </p:cNvSpPr>
          <p:nvPr/>
        </p:nvSpPr>
        <p:spPr bwMode="auto">
          <a:xfrm>
            <a:off x="4352925" y="1630363"/>
            <a:ext cx="3948113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 b="1"/>
              <a:t>When we union  two matrices ?  </a:t>
            </a:r>
          </a:p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/>
              <a:t>Union is used, for example, when </a:t>
            </a:r>
            <a:r>
              <a:rPr lang="en-US" altLang="en-US" sz="2000" b="1"/>
              <a:t>merging branches</a:t>
            </a:r>
          </a:p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 b="1"/>
              <a:t> If (cond1) then (… </a:t>
            </a:r>
            <a:r>
              <a:rPr lang="en-US" altLang="en-US" sz="2000">
                <a:solidFill>
                  <a:srgbClr val="660066"/>
                </a:solidFill>
                <a:latin typeface="Zapf Dingbats" charset="2"/>
                <a:sym typeface="Zapf Dingbats" charset="2"/>
              </a:rPr>
              <a:t>✪</a:t>
            </a:r>
            <a:r>
              <a:rPr lang="en-US" altLang="en-US" sz="2000" b="1">
                <a:sym typeface="Zapf Dingbats" charset="2"/>
              </a:rPr>
              <a:t>)</a:t>
            </a:r>
            <a:r>
              <a:rPr lang="en-US" altLang="en-US" sz="2000" b="1"/>
              <a:t> elif (cond2) then (…. </a:t>
            </a:r>
            <a:r>
              <a:rPr lang="en-US" altLang="en-US" sz="2000">
                <a:solidFill>
                  <a:srgbClr val="FF0000"/>
                </a:solidFill>
                <a:latin typeface="Zapf Dingbats" charset="2"/>
                <a:sym typeface="Zapf Dingbats" charset="2"/>
              </a:rPr>
              <a:t>✪</a:t>
            </a:r>
            <a:r>
              <a:rPr lang="en-US" altLang="en-US" sz="2000" b="1">
                <a:sym typeface="Zapf Dingbats" charset="2"/>
              </a:rPr>
              <a:t>)</a:t>
            </a:r>
            <a:r>
              <a:rPr lang="en-US" altLang="en-US" sz="2000" b="1"/>
              <a:t> else (… </a:t>
            </a:r>
            <a:r>
              <a:rPr lang="en-US" altLang="en-US" sz="20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✪</a:t>
            </a:r>
            <a:r>
              <a:rPr lang="en-US" altLang="en-US" sz="2000" b="1">
                <a:sym typeface="Zapf Dingbats" charset="2"/>
              </a:rPr>
              <a:t>)</a:t>
            </a:r>
            <a:r>
              <a:rPr lang="en-US" altLang="en-US" sz="2000" b="1"/>
              <a:t> </a:t>
            </a:r>
            <a:r>
              <a:rPr lang="en-US" altLang="en-US" sz="2000">
                <a:solidFill>
                  <a:srgbClr val="0000FF"/>
                </a:solidFill>
                <a:latin typeface="Zapf Dingbats" charset="2"/>
                <a:sym typeface="Zapf Dingbats" charset="2"/>
              </a:rPr>
              <a:t>✪</a:t>
            </a:r>
          </a:p>
          <a:p>
            <a:pPr lvl="1" defTabSz="914400" eaLnBrk="1" hangingPunct="1">
              <a:spcAft>
                <a:spcPts val="600"/>
              </a:spcAft>
              <a:buClrTx/>
              <a:buSzTx/>
            </a:pPr>
            <a:r>
              <a:rPr lang="en-US" altLang="en-US"/>
              <a:t>The matrix at </a:t>
            </a:r>
            <a:r>
              <a:rPr lang="en-US" altLang="en-US">
                <a:solidFill>
                  <a:srgbClr val="0000FF"/>
                </a:solidFill>
                <a:latin typeface="Zapf Dingbats" charset="2"/>
                <a:sym typeface="Zapf Dingbats" charset="2"/>
              </a:rPr>
              <a:t>✪</a:t>
            </a:r>
            <a:r>
              <a:rPr lang="en-US" altLang="en-US"/>
              <a:t> is the </a:t>
            </a:r>
            <a:r>
              <a:rPr lang="en-US" altLang="en-US" b="1"/>
              <a:t>union</a:t>
            </a:r>
            <a:r>
              <a:rPr lang="en-US" altLang="en-US"/>
              <a:t> of the matrix at </a:t>
            </a:r>
            <a:r>
              <a:rPr lang="en-US" altLang="en-US">
                <a:solidFill>
                  <a:srgbClr val="660066"/>
                </a:solidFill>
                <a:latin typeface="Zapf Dingbats" charset="2"/>
                <a:sym typeface="Zapf Dingbats" charset="2"/>
              </a:rPr>
              <a:t>✪ </a:t>
            </a:r>
            <a:r>
              <a:rPr lang="en-US" altLang="en-US">
                <a:solidFill>
                  <a:srgbClr val="FF0000"/>
                </a:solidFill>
                <a:latin typeface="Zapf Dingbats" charset="2"/>
                <a:sym typeface="Zapf Dingbats" charset="2"/>
              </a:rPr>
              <a:t>✪ </a:t>
            </a:r>
            <a:r>
              <a:rPr lang="en-US" altLang="en-US">
                <a:solidFill>
                  <a:srgbClr val="008000"/>
                </a:solidFill>
                <a:latin typeface="Zapf Dingbats" charset="2"/>
                <a:sym typeface="Zapf Dingbats" charset="2"/>
              </a:rPr>
              <a:t>✪</a:t>
            </a:r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8C4032C8-F082-214E-A9DD-96A17D06AFC2}"/>
              </a:ext>
            </a:extLst>
          </p:cNvPr>
          <p:cNvSpPr>
            <a:spLocks noGrp="1"/>
          </p:cNvSpPr>
          <p:nvPr>
            <p:ph type="title" sz="quarter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/>
              <a:t>Widening</a:t>
            </a:r>
          </a:p>
        </p:txBody>
      </p:sp>
      <p:graphicFrame>
        <p:nvGraphicFramePr>
          <p:cNvPr id="92217" name="Group 57">
            <a:extLst>
              <a:ext uri="{FF2B5EF4-FFF2-40B4-BE49-F238E27FC236}">
                <a16:creationId xmlns:a16="http://schemas.microsoft.com/office/drawing/2014/main" id="{48A0E6E4-BC43-4D42-BC3B-91DF25B15136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752600"/>
          <a:ext cx="2111375" cy="1189038"/>
        </p:xfrm>
        <a:graphic>
          <a:graphicData uri="http://schemas.openxmlformats.org/drawingml/2006/table">
            <a:tbl>
              <a:tblPr/>
              <a:tblGrid>
                <a:gridCol w="52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252" name="Group 92">
            <a:extLst>
              <a:ext uri="{FF2B5EF4-FFF2-40B4-BE49-F238E27FC236}">
                <a16:creationId xmlns:a16="http://schemas.microsoft.com/office/drawing/2014/main" id="{8C05B2D0-5B19-5140-845D-C4FE4F169747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458788" y="4624388"/>
          <a:ext cx="2109787" cy="1438275"/>
        </p:xfrm>
        <a:graphic>
          <a:graphicData uri="http://schemas.openxmlformats.org/drawingml/2006/table">
            <a:tbl>
              <a:tblPr/>
              <a:tblGrid>
                <a:gridCol w="52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249" name="Group 89">
            <a:extLst>
              <a:ext uri="{FF2B5EF4-FFF2-40B4-BE49-F238E27FC236}">
                <a16:creationId xmlns:a16="http://schemas.microsoft.com/office/drawing/2014/main" id="{9A032B6D-5042-F140-BE2A-66EBDD3EDCEB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457200" y="3171825"/>
          <a:ext cx="2111375" cy="1127125"/>
        </p:xfrm>
        <a:graphic>
          <a:graphicData uri="http://schemas.openxmlformats.org/drawingml/2006/table">
            <a:tbl>
              <a:tblPr/>
              <a:tblGrid>
                <a:gridCol w="52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6" marB="456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6" marB="456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676" marB="456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676" marB="456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907" name="Rectangle 84">
            <a:extLst>
              <a:ext uri="{FF2B5EF4-FFF2-40B4-BE49-F238E27FC236}">
                <a16:creationId xmlns:a16="http://schemas.microsoft.com/office/drawing/2014/main" id="{1A2BD5E4-7881-C342-A1B8-16EBB4CF428C}"/>
              </a:ext>
            </a:extLst>
          </p:cNvPr>
          <p:cNvSpPr>
            <a:spLocks/>
          </p:cNvSpPr>
          <p:nvPr/>
        </p:nvSpPr>
        <p:spPr bwMode="auto">
          <a:xfrm>
            <a:off x="4352925" y="3171825"/>
            <a:ext cx="39481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 b="1"/>
              <a:t>For loop termination, we use widening</a:t>
            </a:r>
          </a:p>
          <a:p>
            <a:pPr defTabSz="914400" eaLnBrk="1" hangingPunct="1">
              <a:spcAft>
                <a:spcPts val="600"/>
              </a:spcAft>
              <a:buClrTx/>
              <a:buSzTx/>
            </a:pPr>
            <a:r>
              <a:rPr lang="en-US" altLang="en-US" sz="2000" b="1"/>
              <a:t>After certain loop iteration i, we apply the widening operation to the matrices before and after the loop iteration i</a:t>
            </a:r>
          </a:p>
        </p:txBody>
      </p:sp>
      <p:pic>
        <p:nvPicPr>
          <p:cNvPr id="77908" name="Picture 87">
            <a:extLst>
              <a:ext uri="{FF2B5EF4-FFF2-40B4-BE49-F238E27FC236}">
                <a16:creationId xmlns:a16="http://schemas.microsoft.com/office/drawing/2014/main" id="{FE9CE120-4CC7-FC40-9D86-0953A51AAA8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4988" y="1752600"/>
            <a:ext cx="5226050" cy="93503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0AA3504-E939-D249-A8D5-BC2519B19F9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/>
              <a:t>Summary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F070EDD-2747-1341-96E1-86B693C6C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 Abstract Interpretation:  Static Analysis framework for automatic program properties discovery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Approximated: designed a specific form of invariants to find (e.g., the abstract domain: Interval or Zone)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Soundness:  reported properties are always correct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Never have to run program through any input, don’t need to give any specification or invariants etc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Input: source code (or object code) =&gt;   Output: facts about the program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Termination:  To achieve termination (e.g., in loop),  widening is used.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264A-945D-C045-96E5-26615039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1F86E27C-6E00-974A-B8D1-D2AA2D2D1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The entire framework is based on solid mathematics (not presented here)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Lattice theory, fixed point semantics in loop, glb/lub for intersection/union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Practical:  Used in mission critical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The ASTREE software, employing several Abstract Interpretation domains (e.g., the Ellipsoid, Octagon domain), is responsible for verifying that the avionic control system of Airbus is free of run-time error.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9" name="TextBox 3">
            <a:extLst>
              <a:ext uri="{FF2B5EF4-FFF2-40B4-BE49-F238E27FC236}">
                <a16:creationId xmlns:a16="http://schemas.microsoft.com/office/drawing/2014/main" id="{E46EA6A4-35F7-764C-8AF6-CECD2888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3238" y="46005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BE46-8245-7149-9F2B-35161308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Interval Domain (</a:t>
            </a:r>
            <a:r>
              <a:rPr lang="en-US" sz="2800" dirty="0" err="1">
                <a:ea typeface="+mj-ea"/>
                <a:cs typeface="+mj-cs"/>
              </a:rPr>
              <a:t>upperbound</a:t>
            </a:r>
            <a:r>
              <a:rPr lang="en-US" sz="2800" dirty="0">
                <a:ea typeface="+mj-ea"/>
                <a:cs typeface="+mj-cs"/>
              </a:rPr>
              <a:t>, </a:t>
            </a:r>
            <a:r>
              <a:rPr lang="en-US" sz="2800" dirty="0" err="1">
                <a:ea typeface="+mj-ea"/>
                <a:cs typeface="+mj-cs"/>
              </a:rPr>
              <a:t>lowerbound</a:t>
            </a:r>
            <a:r>
              <a:rPr lang="en-US" sz="2800" dirty="0">
                <a:ea typeface="+mj-ea"/>
                <a:cs typeface="+mj-cs"/>
              </a:rPr>
              <a:t>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099275-C525-C543-B322-533DEC8B8C54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Abstract Domain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[Z, Z]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AAC2DB-5D3F-BA45-8E7B-5AB623FAAA7F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Concrete Domain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Z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1447-C973-6A42-8485-87195515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End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ED56E576-CE5B-9746-A96F-64347F77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244C-C0BA-A943-AD9C-F81F267E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Transfer Function: If-then-else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C23928D8-16C1-F547-8BD7-0B381816E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deal with something longer ? 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if</a:t>
            </a:r>
            <a:r>
              <a:rPr lang="en-US" altLang="en-US">
                <a:ea typeface="ＭＳ Ｐゴシック" panose="020B0600070205080204" pitchFamily="34" charset="-128"/>
              </a:rPr>
              <a:t> (a &lt; 8) </a:t>
            </a:r>
            <a:r>
              <a:rPr lang="en-US" altLang="en-US" b="1">
                <a:ea typeface="ＭＳ Ｐゴシック" panose="020B0600070205080204" pitchFamily="34" charset="-128"/>
              </a:rPr>
              <a:t>then</a:t>
            </a:r>
            <a:r>
              <a:rPr lang="en-US" altLang="en-US">
                <a:ea typeface="ＭＳ Ｐゴシック" panose="020B0600070205080204" pitchFamily="34" charset="-128"/>
              </a:rPr>
              <a:t> (c = a + 2) </a:t>
            </a:r>
            <a:r>
              <a:rPr lang="en-US" altLang="en-US" b="1">
                <a:ea typeface="ＭＳ Ｐゴシック" panose="020B0600070205080204" pitchFamily="34" charset="-128"/>
              </a:rPr>
              <a:t>else</a:t>
            </a:r>
            <a:r>
              <a:rPr lang="en-US" altLang="en-US">
                <a:ea typeface="ＭＳ Ｐゴシック" panose="020B0600070205080204" pitchFamily="34" charset="-128"/>
              </a:rPr>
              <a:t> (c = a + a;   d = a + 4;)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Break it into smaller operation and recursively apply the corresponding abstract function </a:t>
            </a:r>
            <a:r>
              <a:rPr lang="en-US" altLang="en-US" b="1">
                <a:ea typeface="ＭＳ Ｐゴシック" panose="020B0600070205080204" pitchFamily="34" charset="-128"/>
              </a:rPr>
              <a:t>α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if</a:t>
            </a:r>
            <a:r>
              <a:rPr lang="en-US" altLang="en-US">
                <a:ea typeface="ＭＳ Ｐゴシック" panose="020B0600070205080204" pitchFamily="34" charset="-128"/>
              </a:rPr>
              <a:t> (a &lt; 8) </a:t>
            </a:r>
            <a:r>
              <a:rPr lang="en-US" altLang="en-US" b="1">
                <a:ea typeface="ＭＳ Ｐゴシック" panose="020B0600070205080204" pitchFamily="34" charset="-128"/>
              </a:rPr>
              <a:t>then</a:t>
            </a:r>
            <a:r>
              <a:rPr lang="en-US" altLang="en-US">
                <a:ea typeface="ＭＳ Ｐゴシック" panose="020B0600070205080204" pitchFamily="34" charset="-128"/>
              </a:rPr>
              <a:t> (c = a + 2) </a:t>
            </a:r>
            <a:r>
              <a:rPr lang="en-US" altLang="en-US" b="1">
                <a:ea typeface="ＭＳ Ｐゴシック" panose="020B0600070205080204" pitchFamily="34" charset="-128"/>
              </a:rPr>
              <a:t>else</a:t>
            </a:r>
            <a:r>
              <a:rPr lang="en-US" altLang="en-US">
                <a:ea typeface="ＭＳ Ｐゴシック" panose="020B0600070205080204" pitchFamily="34" charset="-128"/>
              </a:rPr>
              <a:t> (c = a + a;   d = a + 4;))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if</a:t>
            </a:r>
            <a:r>
              <a:rPr lang="en-US" altLang="en-US">
                <a:ea typeface="ＭＳ Ｐゴシック" panose="020B0600070205080204" pitchFamily="34" charset="-128"/>
              </a:rPr>
              <a:t> (a &lt; 8)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 α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then</a:t>
            </a:r>
            <a:r>
              <a:rPr lang="en-US" altLang="en-US">
                <a:ea typeface="ＭＳ Ｐゴシック" panose="020B0600070205080204" pitchFamily="34" charset="-128"/>
              </a:rPr>
              <a:t> (c = a + 2)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 α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else</a:t>
            </a:r>
            <a:r>
              <a:rPr lang="en-US" altLang="en-US">
                <a:ea typeface="ＭＳ Ｐゴシック" panose="020B0600070205080204" pitchFamily="34" charset="-128"/>
              </a:rPr>
              <a:t> (c = a + a;   d = a + 4;)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if</a:t>
            </a:r>
            <a:r>
              <a:rPr lang="en-US" altLang="en-US">
                <a:ea typeface="ＭＳ Ｐゴシック" panose="020B0600070205080204" pitchFamily="34" charset="-128"/>
              </a:rPr>
              <a:t> (a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&lt;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8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then</a:t>
            </a:r>
            <a:r>
              <a:rPr lang="en-US" altLang="en-US">
                <a:ea typeface="ＭＳ Ｐゴシック" panose="020B0600070205080204" pitchFamily="34" charset="-128"/>
              </a:rPr>
              <a:t> (c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=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a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+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2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else</a:t>
            </a:r>
            <a:r>
              <a:rPr lang="en-US" altLang="en-US">
                <a:ea typeface="ＭＳ Ｐゴシック" panose="020B0600070205080204" pitchFamily="34" charset="-128"/>
              </a:rPr>
              <a:t> (c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=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a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+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a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;   d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=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a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 + 4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α</a:t>
            </a:r>
            <a:r>
              <a:rPr lang="en-US" altLang="en-US">
                <a:ea typeface="ＭＳ Ｐゴシック" panose="020B0600070205080204" pitchFamily="34" charset="-128"/>
              </a:rPr>
              <a:t>;)</a:t>
            </a:r>
            <a:endParaRPr lang="en-US" altLang="en-US" b="1" baseline="300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baseline="30000">
                <a:ea typeface="ＭＳ Ｐゴシック" panose="020B0600070205080204" pitchFamily="34" charset="-128"/>
              </a:rPr>
              <a:t>….</a:t>
            </a:r>
          </a:p>
          <a:p>
            <a:pPr lvl="1" eaLnBrk="1" hangingPunct="1"/>
            <a:endParaRPr lang="en-US" altLang="en-US" b="1" baseline="300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b="1" baseline="300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FC5D-2825-0246-9FD4-A05E7E6D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Interval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B9E08C-D6F2-BB49-9C19-D256F9A9046F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X = [1, 1]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DEBA59-E4CB-FC49-AC37-AE963D7A7F7E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X = 1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20936ADB-32D1-F648-9341-FB736189D99A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E16408E9-4213-D84B-B0CF-46865CBB6F8C}"/>
              </a:ext>
            </a:extLst>
          </p:cNvPr>
          <p:cNvSpPr/>
          <p:nvPr/>
        </p:nvSpPr>
        <p:spPr>
          <a:xfrm rot="5400000">
            <a:off x="4941136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ϒ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4298-3212-694C-B919-416D0DC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Abstraction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EF0281-5B44-3A47-8F11-C0E93404FC66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X = [-5, 20]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0AA065-A188-5944-86D7-4B6208E9CEF9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X =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X = -5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X = 20</a:t>
            </a: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5F30378E-DBBA-F748-8121-2BDED66EB6E7}"/>
              </a:ext>
            </a:extLst>
          </p:cNvPr>
          <p:cNvSpPr/>
          <p:nvPr/>
        </p:nvSpPr>
        <p:spPr>
          <a:xfrm rot="16200000">
            <a:off x="831777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353B-495A-EB4D-BA36-34E6C091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Concretization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C91BA2-7638-7248-9B2F-B852F16F8D1F}"/>
              </a:ext>
            </a:extLst>
          </p:cNvPr>
          <p:cNvSpPr/>
          <p:nvPr/>
        </p:nvSpPr>
        <p:spPr>
          <a:xfrm>
            <a:off x="2857499" y="1886852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X = [-5, 20]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EA4FE4-D59D-1046-A343-380253189C83}"/>
              </a:ext>
            </a:extLst>
          </p:cNvPr>
          <p:cNvSpPr/>
          <p:nvPr/>
        </p:nvSpPr>
        <p:spPr>
          <a:xfrm>
            <a:off x="2857499" y="4669971"/>
            <a:ext cx="2639787" cy="8980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79463D"/>
                </a:solidFill>
              </a:rPr>
              <a:t>X = {-5,-4,…,19,20}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3962A134-DA9A-594B-98AD-B457CAB13675}"/>
              </a:ext>
            </a:extLst>
          </p:cNvPr>
          <p:cNvSpPr/>
          <p:nvPr/>
        </p:nvSpPr>
        <p:spPr>
          <a:xfrm rot="5400000">
            <a:off x="4941136" y="3270252"/>
            <a:ext cx="2666997" cy="1079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Arial Black" panose="020B0604020202020204" pitchFamily="34" charset="0"/>
              </a:rPr>
              <a:t>ϒ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931</TotalTime>
  <Words>4226</Words>
  <Application>Microsoft Macintosh PowerPoint</Application>
  <PresentationFormat>On-screen Show (4:3)</PresentationFormat>
  <Paragraphs>701</Paragraphs>
  <Slides>61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Arial Black</vt:lpstr>
      <vt:lpstr>Calibri</vt:lpstr>
      <vt:lpstr>Zapf Dingbats</vt:lpstr>
      <vt:lpstr>Clarity</vt:lpstr>
      <vt:lpstr>Abstract Interpretation</vt:lpstr>
      <vt:lpstr>Static Program Analysis</vt:lpstr>
      <vt:lpstr>Abstract Interpretation</vt:lpstr>
      <vt:lpstr>Basic Structure of Abstract Interpretation</vt:lpstr>
      <vt:lpstr>PowerPoint Presentation</vt:lpstr>
      <vt:lpstr>Interval Domain (upperbound, lowerbound)</vt:lpstr>
      <vt:lpstr>Interval Domain</vt:lpstr>
      <vt:lpstr>Abstraction</vt:lpstr>
      <vt:lpstr>Concretization</vt:lpstr>
      <vt:lpstr>Transfer Function: Assignment</vt:lpstr>
      <vt:lpstr>Transfer Function: Addition</vt:lpstr>
      <vt:lpstr>Transfer Function: Addition</vt:lpstr>
      <vt:lpstr>Transfer Function:  Union and Intersection</vt:lpstr>
      <vt:lpstr>Transfer Function: Intersection</vt:lpstr>
      <vt:lpstr>Transfer Function: Intersection</vt:lpstr>
      <vt:lpstr>Transfer Function: Intersection</vt:lpstr>
      <vt:lpstr>Transfer Function: Intersection</vt:lpstr>
      <vt:lpstr>Transfer Function: Union</vt:lpstr>
      <vt:lpstr>Transfer Function: Union</vt:lpstr>
      <vt:lpstr>Looping: Widening Operator</vt:lpstr>
      <vt:lpstr>Looping: Widening Operator</vt:lpstr>
      <vt:lpstr>Looping: Widening Operator</vt:lpstr>
      <vt:lpstr>Looping: Widening Operator</vt:lpstr>
      <vt:lpstr>Looping: Widening Operator</vt:lpstr>
      <vt:lpstr>Looping: Widening Operator</vt:lpstr>
      <vt:lpstr>PowerPoint Presentation</vt:lpstr>
      <vt:lpstr>Topic Reviews: Testing</vt:lpstr>
      <vt:lpstr>Topic Reviews: Testing</vt:lpstr>
      <vt:lpstr>Topic Reviews: Verification</vt:lpstr>
      <vt:lpstr>Topic Reviews: Miscs</vt:lpstr>
      <vt:lpstr>Zone domain</vt:lpstr>
      <vt:lpstr>Zone Domain</vt:lpstr>
      <vt:lpstr>Zone Domain</vt:lpstr>
      <vt:lpstr>Zone Domain</vt:lpstr>
      <vt:lpstr>Zone Domain</vt:lpstr>
      <vt:lpstr>Zone Domain</vt:lpstr>
      <vt:lpstr>Zone Domain</vt:lpstr>
      <vt:lpstr>Zone Domain</vt:lpstr>
      <vt:lpstr>Zone Domain</vt:lpstr>
      <vt:lpstr>Set of Constraints, Matrix, and Graph</vt:lpstr>
      <vt:lpstr>Set of Constraints, Matrix, and Graph</vt:lpstr>
      <vt:lpstr>PowerPoint Presentation</vt:lpstr>
      <vt:lpstr>Problem</vt:lpstr>
      <vt:lpstr>PowerPoint Presentation</vt:lpstr>
      <vt:lpstr>PowerPoint Presentation</vt:lpstr>
      <vt:lpstr>PowerPoint Presentation</vt:lpstr>
      <vt:lpstr>Normalization (Closure)</vt:lpstr>
      <vt:lpstr>Normalization (Closure)</vt:lpstr>
      <vt:lpstr>Normalization (Closure)</vt:lpstr>
      <vt:lpstr>PowerPoint Presentation</vt:lpstr>
      <vt:lpstr>Not yet done from here on – will continue later today</vt:lpstr>
      <vt:lpstr>Transfer Functions</vt:lpstr>
      <vt:lpstr>Union and Intersection</vt:lpstr>
      <vt:lpstr>Transfer Functions: Intersection</vt:lpstr>
      <vt:lpstr>Transfer Functions: Intersection</vt:lpstr>
      <vt:lpstr>Transfer Functions: Union</vt:lpstr>
      <vt:lpstr>Widening</vt:lpstr>
      <vt:lpstr>Summary</vt:lpstr>
      <vt:lpstr>PowerPoint Presentation</vt:lpstr>
      <vt:lpstr>The End</vt:lpstr>
      <vt:lpstr>Transfer Function: If-then-else</vt:lpstr>
    </vt:vector>
  </TitlesOfParts>
  <Company>UNM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Interpretation</dc:title>
  <dc:creator>ThanhVu Nguyen</dc:creator>
  <cp:lastModifiedBy>ThanhVu Nguyen</cp:lastModifiedBy>
  <cp:revision>374</cp:revision>
  <dcterms:created xsi:type="dcterms:W3CDTF">2011-03-08T04:22:17Z</dcterms:created>
  <dcterms:modified xsi:type="dcterms:W3CDTF">2020-11-10T17:30:19Z</dcterms:modified>
</cp:coreProperties>
</file>